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6" r:id="rId3"/>
    <p:sldId id="277" r:id="rId4"/>
    <p:sldId id="267" r:id="rId5"/>
    <p:sldId id="304" r:id="rId6"/>
    <p:sldId id="268" r:id="rId7"/>
    <p:sldId id="269" r:id="rId8"/>
    <p:sldId id="270" r:id="rId9"/>
    <p:sldId id="271" r:id="rId10"/>
    <p:sldId id="272" r:id="rId11"/>
    <p:sldId id="293" r:id="rId12"/>
    <p:sldId id="259" r:id="rId13"/>
    <p:sldId id="260" r:id="rId14"/>
    <p:sldId id="321" r:id="rId15"/>
    <p:sldId id="322" r:id="rId16"/>
    <p:sldId id="289" r:id="rId17"/>
    <p:sldId id="299" r:id="rId18"/>
    <p:sldId id="311" r:id="rId19"/>
    <p:sldId id="323" r:id="rId20"/>
    <p:sldId id="310" r:id="rId21"/>
    <p:sldId id="303" r:id="rId22"/>
    <p:sldId id="325" r:id="rId23"/>
    <p:sldId id="324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035"/>
    <a:srgbClr val="00A44A"/>
    <a:srgbClr val="00C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99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BC1D-93EE-474A-981B-21F0B1C70E63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9CE4A-D249-4C88-B57A-8C67A72040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04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9CE4A-D249-4C88-B57A-8C67A720404C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0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9CE4A-D249-4C88-B57A-8C67A720404C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53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0313CF-76AF-49BA-A575-81FD9A45B626}" type="datetimeFigureOut">
              <a:rPr lang="pl-PL" smtClean="0"/>
              <a:pPr/>
              <a:t>06.07.2021</a:t>
            </a:fld>
            <a:endParaRPr 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4DCC95-4999-4EDF-B178-116506A265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zbicko.pl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7664" y="2708920"/>
            <a:ext cx="6400800" cy="1998674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Jak ułatwić dziecku start w przedszkolu</a:t>
            </a:r>
            <a:br>
              <a:rPr lang="pl-PL" dirty="0">
                <a:solidFill>
                  <a:srgbClr val="002060"/>
                </a:solidFill>
              </a:rPr>
            </a:b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5776" y="980728"/>
            <a:ext cx="6032500" cy="1003300"/>
          </a:xfrm>
        </p:spPr>
        <p:txBody>
          <a:bodyPr/>
          <a:lstStyle/>
          <a:p>
            <a:r>
              <a:rPr lang="pl-PL" dirty="0" smtClean="0"/>
              <a:t>Przedszkole w Izbicku</a:t>
            </a:r>
            <a:endParaRPr lang="pl-PL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214422"/>
            <a:ext cx="7696200" cy="385765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l-PL" sz="2400" b="1" dirty="0"/>
              <a:t>Nie krytykować prób samodzielności – dziecko będzie pewniejsze siebie w grupie. </a:t>
            </a:r>
          </a:p>
          <a:p>
            <a:pPr>
              <a:buNone/>
            </a:pPr>
            <a:endParaRPr lang="pl-PL" sz="2400" b="1" dirty="0"/>
          </a:p>
          <a:p>
            <a:pPr>
              <a:buBlip>
                <a:blip r:embed="rId2"/>
              </a:buBlip>
            </a:pPr>
            <a:r>
              <a:rPr lang="pl-PL" sz="2400" b="1" dirty="0"/>
              <a:t>Nie dawać dziecku nowych nieznanych mu rzeczy – np. do przebrania – gdyż wzmagają poczucie zagubienia w nowym nieznanym otoczeniu, natomiast stare dodają otuchy.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60648"/>
            <a:ext cx="7696200" cy="3657600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JESTEM PRZEDSZKOLAKIEM</a:t>
            </a:r>
            <a:endParaRPr lang="pl-PL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- JUŻ </a:t>
            </a:r>
            <a:r>
              <a:rPr lang="pl-PL" sz="2000" b="1" dirty="0">
                <a:solidFill>
                  <a:srgbClr val="FF0000"/>
                </a:solidFill>
              </a:rPr>
              <a:t>MOGĘ I </a:t>
            </a:r>
            <a:r>
              <a:rPr lang="pl-PL" sz="2000" b="1" dirty="0" smtClean="0">
                <a:solidFill>
                  <a:srgbClr val="FF0000"/>
                </a:solidFill>
              </a:rPr>
              <a:t>POTRAFIĘ:</a:t>
            </a:r>
            <a:endParaRPr lang="pl-PL" sz="2000" dirty="0">
              <a:solidFill>
                <a:srgbClr val="FF0000"/>
              </a:solidFill>
            </a:endParaRPr>
          </a:p>
          <a:p>
            <a:r>
              <a:rPr lang="pl-PL" sz="2000" dirty="0"/>
              <a:t>samodzielnie jeść (umiem pić z kubeczka, gryźć pokarmy twarde np. jabłko, marchewkę)</a:t>
            </a:r>
          </a:p>
          <a:p>
            <a:r>
              <a:rPr lang="pl-PL" sz="2000" dirty="0"/>
              <a:t>korzystać z toalety, sygnalizować swoje potrzeby </a:t>
            </a:r>
            <a:r>
              <a:rPr lang="pl-PL" sz="2000" dirty="0" smtClean="0"/>
              <a:t>fizjologiczne</a:t>
            </a:r>
          </a:p>
          <a:p>
            <a:r>
              <a:rPr lang="pl-PL" sz="2000" dirty="0" smtClean="0"/>
              <a:t>samodzielnie </a:t>
            </a:r>
            <a:r>
              <a:rPr lang="pl-PL" sz="2000" dirty="0"/>
              <a:t>umyć buzię i ręce</a:t>
            </a:r>
          </a:p>
          <a:p>
            <a:r>
              <a:rPr lang="pl-PL" sz="2000" dirty="0"/>
              <a:t>samodzielnie zdejmować i zakładać podstawowe części garderoby</a:t>
            </a:r>
          </a:p>
          <a:p>
            <a:r>
              <a:rPr lang="pl-PL" sz="2000" dirty="0"/>
              <a:t>rozpoznawać swoje rzeczy wśród innych</a:t>
            </a:r>
          </a:p>
          <a:p>
            <a:r>
              <a:rPr lang="pl-PL" sz="2000" dirty="0" smtClean="0"/>
              <a:t>samodzielnie </a:t>
            </a:r>
            <a:r>
              <a:rPr lang="pl-PL" sz="2000" dirty="0"/>
              <a:t>wycierać nos</a:t>
            </a:r>
          </a:p>
          <a:p>
            <a:r>
              <a:rPr lang="pl-PL" sz="2000" dirty="0"/>
              <a:t>znać swoje imię i nazwisko</a:t>
            </a:r>
          </a:p>
          <a:p>
            <a:r>
              <a:rPr lang="pl-PL" sz="2000" dirty="0"/>
              <a:t>mówić tak aby rozumieli mnie dorośli</a:t>
            </a:r>
          </a:p>
          <a:p>
            <a:r>
              <a:rPr lang="pl-PL" sz="2000" dirty="0"/>
              <a:t>poprosić lub zapytać o coś </a:t>
            </a:r>
          </a:p>
          <a:p>
            <a:r>
              <a:rPr lang="pl-PL" sz="2000" dirty="0"/>
              <a:t>w miarę rytmiczne chodzić po schodach przy poręczy </a:t>
            </a:r>
          </a:p>
          <a:p>
            <a:pPr algn="ctr">
              <a:tabLst>
                <a:tab pos="1698625" algn="l"/>
                <a:tab pos="2235200" algn="l"/>
                <a:tab pos="3860800" algn="l"/>
              </a:tabLst>
            </a:pPr>
            <a:r>
              <a:rPr lang="pl-PL" sz="2000" dirty="0"/>
              <a:t>               zostać z kimś innym na jakiś czas (babcią, ciocią,        sąsiadką)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6870700" cy="160020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Ramowy rozkład dnia </a:t>
            </a:r>
            <a:r>
              <a:rPr lang="pl-PL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pl-PL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 przedszkolu</a:t>
            </a:r>
            <a: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246720" cy="3657600"/>
          </a:xfrm>
        </p:spPr>
        <p:txBody>
          <a:bodyPr/>
          <a:lstStyle/>
          <a:p>
            <a:r>
              <a:rPr lang="pl-PL" sz="2000" b="1" dirty="0" smtClean="0"/>
              <a:t>7:00-8:30</a:t>
            </a:r>
            <a:r>
              <a:rPr lang="pl-PL" sz="2000" dirty="0" smtClean="0"/>
              <a:t> Zabawy w kącikach zainteresowań, praca z zespołem dzieci lub indywidualna, praca z dzieckiem zdolnym, czynności porządkowe, ćwiczenia poranne, schodzenie się dzieci, czynności opiekuńcze, zabawy swobodne, tworzenie okazji do wymiany informacji, rozmowy indywidualne z dziećmi, dyskutowanie, zabawy ruchowe</a:t>
            </a:r>
          </a:p>
          <a:p>
            <a:r>
              <a:rPr lang="pl-PL" sz="2000" b="1" dirty="0" smtClean="0"/>
              <a:t>8:30-8:40</a:t>
            </a:r>
            <a:r>
              <a:rPr lang="pl-PL" sz="2000" dirty="0" smtClean="0"/>
              <a:t> przygotowanie do śniadania, czynności higieniczne, czynności samoobsługowe, pełnienie dyżurów, śniadanie – wpajanie zasad dobrego wychowania, wyrabianie nawyków higieniczno-kulturalnych</a:t>
            </a:r>
          </a:p>
          <a:p>
            <a:r>
              <a:rPr lang="pl-PL" sz="2000" b="1" dirty="0" smtClean="0"/>
              <a:t>8:40-9:15</a:t>
            </a:r>
            <a:r>
              <a:rPr lang="pl-PL" sz="2000" dirty="0" smtClean="0"/>
              <a:t> śniadanie</a:t>
            </a:r>
          </a:p>
          <a:p>
            <a:r>
              <a:rPr lang="pl-PL" sz="2000" b="1" dirty="0" smtClean="0"/>
              <a:t>9:15-9:45</a:t>
            </a:r>
            <a:r>
              <a:rPr lang="pl-PL" sz="2000" dirty="0" smtClean="0"/>
              <a:t> czynności higieniczne i sanitarne. </a:t>
            </a:r>
          </a:p>
          <a:p>
            <a:endParaRPr lang="pl-P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7848872" cy="5256584"/>
          </a:xfrm>
        </p:spPr>
        <p:txBody>
          <a:bodyPr/>
          <a:lstStyle/>
          <a:p>
            <a:r>
              <a:rPr lang="pl-PL" sz="2000" b="1" dirty="0" smtClean="0"/>
              <a:t>9:45-10:00</a:t>
            </a:r>
            <a:r>
              <a:rPr lang="pl-PL" sz="2000" dirty="0" smtClean="0"/>
              <a:t> gry i zabawy ruchowe</a:t>
            </a:r>
          </a:p>
          <a:p>
            <a:r>
              <a:rPr lang="pl-PL" sz="2000" b="1" dirty="0" smtClean="0"/>
              <a:t>10:00-10:30</a:t>
            </a:r>
            <a:r>
              <a:rPr lang="pl-PL" sz="2000" dirty="0" smtClean="0"/>
              <a:t> zajęcia edukacyjne zgodnie z podstawą programową, zajęcia i zabawy edukacyjne, zajęcia dydaktyczne różnego typu realizowane według wybranego programu wychowania przedszkolnego realizowane również w językach: niemieckim i angielskim</a:t>
            </a:r>
          </a:p>
          <a:p>
            <a:r>
              <a:rPr lang="pl-PL" sz="2000" b="1" dirty="0" smtClean="0"/>
              <a:t>10:30-11:30</a:t>
            </a:r>
            <a:r>
              <a:rPr lang="pl-PL" sz="2000" dirty="0" smtClean="0"/>
              <a:t> zabawy, gry sportowe oraz ćwiczenia kształtujące postawę dziecka, zabawy organizowane i swobodne na placu przedszkolnym, spacery, wycieczki, przebywanie w ogrodzie; tworzenie okazji do obserwowania, eksperymentowania, odkrywania, podejmowania zabaw badawczych, konstrukcyjno-technicznych, wspieranie działań twórczych poprzez kontakt ze sztuką, muzyką, literaturą, zabawy dowolne, rozmowy indywidualne</a:t>
            </a:r>
          </a:p>
          <a:p>
            <a:r>
              <a:rPr lang="pl-PL" sz="2000" b="1" dirty="0" smtClean="0"/>
              <a:t>11:30-12:00</a:t>
            </a:r>
            <a:r>
              <a:rPr lang="pl-PL" sz="2000" dirty="0" smtClean="0"/>
              <a:t> przygotowanie do obiadu, czynności porządkowo-higieniczne</a:t>
            </a:r>
          </a:p>
          <a:p>
            <a:endParaRPr lang="pl-PL" sz="2000" b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262464" cy="32427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7696200" cy="3657600"/>
          </a:xfrm>
        </p:spPr>
        <p:txBody>
          <a:bodyPr/>
          <a:lstStyle/>
          <a:p>
            <a:r>
              <a:rPr lang="pl-PL" sz="2000" b="1" dirty="0" smtClean="0"/>
              <a:t>12:00-12:30</a:t>
            </a:r>
            <a:r>
              <a:rPr lang="pl-PL" sz="2000" dirty="0" smtClean="0"/>
              <a:t> obiad – kształtowanie nawyków zdrowego odżywiania, kulturalne spożywanie posiłku</a:t>
            </a:r>
          </a:p>
          <a:p>
            <a:r>
              <a:rPr lang="pl-PL" sz="2000" b="1" dirty="0" smtClean="0"/>
              <a:t>12:30-12:45</a:t>
            </a:r>
            <a:r>
              <a:rPr lang="pl-PL" sz="2000" dirty="0" smtClean="0"/>
              <a:t> czynności sanitarno- higieniczne po obiedzie</a:t>
            </a:r>
          </a:p>
          <a:p>
            <a:r>
              <a:rPr lang="pl-PL" sz="2000" b="1" dirty="0" smtClean="0"/>
              <a:t>12:45-13:00</a:t>
            </a:r>
            <a:r>
              <a:rPr lang="pl-PL" sz="2000" dirty="0" smtClean="0"/>
              <a:t> odpoczynek poobiedni, kwadrans na bajkę, słuchanie muzyki</a:t>
            </a:r>
          </a:p>
          <a:p>
            <a:r>
              <a:rPr lang="pl-PL" sz="2000" b="1" dirty="0" smtClean="0"/>
              <a:t>13:00-14:15</a:t>
            </a:r>
            <a:r>
              <a:rPr lang="pl-PL" sz="2000" dirty="0" smtClean="0"/>
              <a:t> zabawy dowolne w sali lub na powietrzu,  spacery, ćwiczenia utrwalające wiadomości z zajęć edukacyjnych, zajęcia wyrównawcze, religia, wspieranie rozwoju dzieci poprzez: zabawy dydaktyczne, ćwiczenia mowy, artykulacyjne, oddechowe itp. Zabawy ruchowe, zabawy konstrukcyjne, zabawy rozwijające percepcję wzrokową, słuchową, zabawy kołowe, rysowanie, zajęcia dodatkowe</a:t>
            </a:r>
          </a:p>
          <a:p>
            <a:endParaRPr lang="pl-PL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910536" cy="25226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7696200" cy="3657600"/>
          </a:xfrm>
        </p:spPr>
        <p:txBody>
          <a:bodyPr/>
          <a:lstStyle/>
          <a:p>
            <a:r>
              <a:rPr lang="pl-PL" sz="2000" b="1" dirty="0" smtClean="0"/>
              <a:t>14:15-14:30</a:t>
            </a:r>
            <a:r>
              <a:rPr lang="pl-PL" sz="2000" dirty="0" smtClean="0"/>
              <a:t> czynności samoobsługowe i porządkowe przygotowujące do podwieczorku</a:t>
            </a:r>
          </a:p>
          <a:p>
            <a:r>
              <a:rPr lang="pl-PL" sz="2000" b="1" dirty="0" smtClean="0"/>
              <a:t>14:30-17:00</a:t>
            </a:r>
            <a:r>
              <a:rPr lang="pl-PL" sz="2000" dirty="0" smtClean="0"/>
              <a:t> podwieczorek, zabawy i gry dydaktyczne, stolikowe, ćwiczenia słownikowe, praca wyrównawcza, indywidualna, zabawy dowolne według zainteresowań, zajęcia w małych zespołach, prace porządkowe, tworzenie sytuacji rozwijających indywidualne zdolności i zainteresowania dzieci, rozmowy indywidualne, rozchodzenie się dzieci.</a:t>
            </a:r>
          </a:p>
          <a:p>
            <a:endParaRPr lang="pl-PL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Wyprawka dla dzieci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3657600"/>
          </a:xfrm>
        </p:spPr>
        <p:txBody>
          <a:bodyPr/>
          <a:lstStyle/>
          <a:p>
            <a:r>
              <a:rPr lang="pl-PL" altLang="pl-PL" sz="1800" b="1" dirty="0">
                <a:solidFill>
                  <a:srgbClr val="209035"/>
                </a:solidFill>
              </a:rPr>
              <a:t>Ubrania na zmianę </a:t>
            </a:r>
            <a:r>
              <a:rPr lang="pl-PL" altLang="pl-PL" sz="1800" b="1" dirty="0"/>
              <a:t>-  majteczki, skarpetki, koszulka, rajstopki. Zapasowe ubranie wieszamy w szatni, najlepiej w torbie </a:t>
            </a:r>
            <a:r>
              <a:rPr lang="pl-PL" altLang="pl-PL" sz="1800" b="1" dirty="0" smtClean="0"/>
              <a:t>płóciennej lub plecaku. </a:t>
            </a:r>
            <a:endParaRPr lang="pl-PL" altLang="pl-PL" sz="1800" b="1" dirty="0"/>
          </a:p>
          <a:p>
            <a:endParaRPr lang="pl-PL" altLang="pl-PL" sz="1800" b="1" dirty="0"/>
          </a:p>
          <a:p>
            <a:pPr lvl="0"/>
            <a:r>
              <a:rPr lang="pl-PL" sz="1800" b="1" dirty="0">
                <a:solidFill>
                  <a:srgbClr val="209035"/>
                </a:solidFill>
              </a:rPr>
              <a:t>Kapcie</a:t>
            </a:r>
            <a:r>
              <a:rPr lang="pl-PL" sz="1800" b="1" dirty="0"/>
              <a:t> -</a:t>
            </a:r>
            <a:r>
              <a:rPr lang="pl-PL" altLang="pl-PL" sz="1800" b="1" dirty="0"/>
              <a:t> spód zapobiegający poślizgowi, możliwie jak najłatwiejsze do zakładania</a:t>
            </a:r>
          </a:p>
          <a:p>
            <a:pPr lvl="0"/>
            <a:endParaRPr lang="pl-PL" sz="1800" b="1" dirty="0"/>
          </a:p>
          <a:p>
            <a:pPr lvl="0"/>
            <a:r>
              <a:rPr lang="pl-PL" altLang="pl-PL" sz="1800" b="1" dirty="0" smtClean="0">
                <a:solidFill>
                  <a:srgbClr val="209035"/>
                </a:solidFill>
              </a:rPr>
              <a:t>Chusteczki higieniczne</a:t>
            </a:r>
            <a:r>
              <a:rPr lang="pl-PL" altLang="pl-PL" sz="1800" b="1" dirty="0" smtClean="0"/>
              <a:t> – każde dziecko przynosi duże pudełko chusteczek, a panie dbają o to by zawsze były one dostępne dla wszystkich dzieci z grupy: w sali, łazience, w ogrodzie przedszkolnym….</a:t>
            </a:r>
          </a:p>
          <a:p>
            <a:pPr lvl="0"/>
            <a:endParaRPr lang="pl-PL" altLang="pl-PL" sz="1800" b="1" dirty="0" smtClean="0"/>
          </a:p>
          <a:p>
            <a:pPr lvl="0"/>
            <a:r>
              <a:rPr lang="pl-PL" altLang="pl-PL" sz="1800" b="1" dirty="0" smtClean="0">
                <a:solidFill>
                  <a:srgbClr val="209035"/>
                </a:solidFill>
              </a:rPr>
              <a:t>Teczka na prace plastyczne </a:t>
            </a:r>
            <a:r>
              <a:rPr lang="pl-PL" altLang="pl-PL" sz="1800" b="1" dirty="0" smtClean="0"/>
              <a:t>– w teczkach dzieci gromadzą prace plastyczne, karty pracy, rysunki dowolne, kolorowanki</a:t>
            </a:r>
            <a:endParaRPr lang="pl-PL" altLang="pl-PL" sz="1800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85918" y="2428868"/>
            <a:ext cx="50529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</a:t>
            </a:r>
          </a:p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PRAKTYCZNE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8643938" cy="4214812"/>
          </a:xfrm>
        </p:spPr>
        <p:txBody>
          <a:bodyPr/>
          <a:lstStyle/>
          <a:p>
            <a:pPr eaLnBrk="1" hangingPunct="1"/>
            <a:r>
              <a:rPr lang="pl-PL" altLang="pl-PL" sz="2000" b="1" dirty="0" smtClean="0"/>
              <a:t>ŻYWIENIE</a:t>
            </a:r>
          </a:p>
          <a:p>
            <a:pPr>
              <a:buNone/>
            </a:pPr>
            <a:r>
              <a:rPr lang="pl-PL" sz="2000" dirty="0" smtClean="0"/>
              <a:t>śniadanie: 1,60zł brutto</a:t>
            </a:r>
          </a:p>
          <a:p>
            <a:pPr>
              <a:buNone/>
            </a:pPr>
            <a:r>
              <a:rPr lang="pl-PL" sz="2000" dirty="0" smtClean="0"/>
              <a:t>obiad: 3,00zł brutto</a:t>
            </a:r>
          </a:p>
          <a:p>
            <a:pPr>
              <a:buNone/>
            </a:pPr>
            <a:r>
              <a:rPr lang="pl-PL" sz="2000" dirty="0" smtClean="0"/>
              <a:t>podwieczorek: 1.50zł brutto</a:t>
            </a:r>
          </a:p>
          <a:p>
            <a:pPr>
              <a:buNone/>
            </a:pPr>
            <a:r>
              <a:rPr lang="pl-PL" sz="2000" dirty="0" smtClean="0"/>
              <a:t>               </a:t>
            </a:r>
            <a:r>
              <a:rPr lang="pl-PL" sz="2000" b="1" dirty="0" smtClean="0"/>
              <a:t>RAZEM 6,10zł brutto </a:t>
            </a:r>
          </a:p>
          <a:p>
            <a:pPr eaLnBrk="1" hangingPunct="1"/>
            <a:endParaRPr lang="pl-PL" altLang="pl-PL" sz="2000" b="1" dirty="0" smtClean="0"/>
          </a:p>
          <a:p>
            <a:pPr eaLnBrk="1" hangingPunct="1"/>
            <a:r>
              <a:rPr lang="pl-PL" altLang="pl-PL" sz="2000" b="1" dirty="0" smtClean="0"/>
              <a:t>OPŁATA STAŁA – </a:t>
            </a:r>
          </a:p>
          <a:p>
            <a:pPr eaLnBrk="1" hangingPunct="1">
              <a:buNone/>
            </a:pPr>
            <a:r>
              <a:rPr lang="pl-PL" altLang="pl-PL" sz="2000" b="1" dirty="0" smtClean="0"/>
              <a:t>suma godzin naliczonych przez system „Punktualny przedszkolak” w każdym miesiącu</a:t>
            </a:r>
          </a:p>
          <a:p>
            <a:pPr eaLnBrk="1" hangingPunct="1">
              <a:buNone/>
            </a:pPr>
            <a:r>
              <a:rPr lang="pl-PL" altLang="pl-PL" sz="2000" b="1" dirty="0" smtClean="0"/>
              <a:t>               (godziny: 8.00 – 13.00 są bezpłatne) </a:t>
            </a:r>
          </a:p>
          <a:p>
            <a:pPr eaLnBrk="1" hangingPunct="1">
              <a:buNone/>
            </a:pPr>
            <a:r>
              <a:rPr lang="pl-PL" altLang="pl-PL" sz="2000" b="1" dirty="0" smtClean="0"/>
              <a:t>                koszt: 1zł/godzina</a:t>
            </a:r>
            <a:endParaRPr lang="pl-PL" altLang="pl-PL" sz="2000" b="1" dirty="0"/>
          </a:p>
          <a:p>
            <a:pPr eaLnBrk="1" hangingPunct="1"/>
            <a:endParaRPr lang="pl-PL" altLang="pl-PL" sz="2000" dirty="0"/>
          </a:p>
          <a:p>
            <a:pPr eaLnBrk="1" hangingPunct="1"/>
            <a:endParaRPr lang="pl-PL" alt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42910" y="0"/>
            <a:ext cx="747642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OPŁATY ZA PRZEDSZKOLE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06480" cy="46828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920" cy="3744416"/>
          </a:xfrm>
        </p:spPr>
        <p:txBody>
          <a:bodyPr/>
          <a:lstStyle/>
          <a:p>
            <a:r>
              <a:rPr lang="pl-PL" sz="2000" b="1" dirty="0" smtClean="0"/>
              <a:t>WPŁATA NA DZIAŁALNOŚĆ </a:t>
            </a:r>
          </a:p>
          <a:p>
            <a:pPr>
              <a:buNone/>
            </a:pPr>
            <a:r>
              <a:rPr lang="pl-PL" sz="2000" b="1" dirty="0" smtClean="0"/>
              <a:t>            EDUKACYJNO-ARTYSTYCZNĄ </a:t>
            </a:r>
          </a:p>
          <a:p>
            <a:pPr>
              <a:buNone/>
            </a:pPr>
            <a:r>
              <a:rPr lang="pl-PL" sz="2000" dirty="0" smtClean="0"/>
              <a:t>(dobrowolna, wysokość tej opłaty co roku ustala </a:t>
            </a:r>
          </a:p>
          <a:p>
            <a:pPr>
              <a:buNone/>
            </a:pPr>
            <a:r>
              <a:rPr lang="pl-PL" sz="2000" dirty="0" smtClean="0"/>
              <a:t>Rada Rodziców) 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b="1" dirty="0" smtClean="0"/>
              <a:t>UBEZPIECZENIE </a:t>
            </a:r>
          </a:p>
          <a:p>
            <a:pPr>
              <a:buNone/>
            </a:pPr>
            <a:r>
              <a:rPr lang="pl-PL" sz="2000" dirty="0" smtClean="0"/>
              <a:t>(dobrowolne)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smtClean="0">
                <a:solidFill>
                  <a:srgbClr val="FF0000"/>
                </a:solidFill>
              </a:rPr>
              <a:t>Informacja </a:t>
            </a:r>
            <a:r>
              <a:rPr lang="pl-PL" sz="2000" smtClean="0">
                <a:solidFill>
                  <a:srgbClr val="FF0000"/>
                </a:solidFill>
              </a:rPr>
              <a:t>o wysokości </a:t>
            </a:r>
            <a:r>
              <a:rPr lang="pl-PL" sz="2000" dirty="0" smtClean="0">
                <a:solidFill>
                  <a:srgbClr val="FF0000"/>
                </a:solidFill>
              </a:rPr>
              <a:t>comiesięcznej opłaty za przedszkole jest przesyłana drogą mailową na początku kolejnego miesiąca.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6870700" cy="1600200"/>
          </a:xfrm>
        </p:spPr>
        <p:txBody>
          <a:bodyPr/>
          <a:lstStyle/>
          <a:p>
            <a:r>
              <a:rPr lang="pl-PL" dirty="0"/>
              <a:t>NASZE MOTTO: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501090" cy="4241074"/>
          </a:xfrm>
        </p:spPr>
        <p:txBody>
          <a:bodyPr/>
          <a:lstStyle/>
          <a:p>
            <a:r>
              <a:rPr lang="pl-PL" sz="2400" b="1" dirty="0"/>
              <a:t>Wszystkiego, co naprawdę trzeba wiedzieć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o </a:t>
            </a:r>
            <a:r>
              <a:rPr lang="pl-PL" sz="2400" b="1" dirty="0"/>
              <a:t>tym, jak żyć, co robić i jak postępować,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                      nauczyłem </a:t>
            </a:r>
            <a:r>
              <a:rPr lang="pl-PL" sz="2400" b="1" dirty="0"/>
              <a:t>się w przedszkolu. </a:t>
            </a:r>
            <a:endParaRPr lang="pl-PL" sz="2400" b="1" dirty="0" smtClean="0"/>
          </a:p>
          <a:p>
            <a:pPr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 Mądrość </a:t>
            </a:r>
            <a:r>
              <a:rPr lang="pl-PL" sz="2400" b="1" dirty="0"/>
              <a:t>nie znajdowała się na szczycie </a:t>
            </a:r>
            <a:r>
              <a:rPr lang="pl-PL" sz="2400" b="1" dirty="0" smtClean="0"/>
              <a:t>wiedzy zdobytej </a:t>
            </a:r>
            <a:r>
              <a:rPr lang="pl-PL" sz="2400" b="1" dirty="0"/>
              <a:t>w szkole średniej, </a:t>
            </a:r>
            <a:r>
              <a:rPr lang="pl-PL" sz="2400" b="1" dirty="0" smtClean="0"/>
              <a:t>ale </a:t>
            </a:r>
            <a:r>
              <a:rPr lang="pl-PL" sz="2400" b="1" dirty="0"/>
              <a:t>w przedszkolnej piaskownicy.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                      Tam </a:t>
            </a:r>
            <a:r>
              <a:rPr lang="pl-PL" sz="2400" b="1" dirty="0"/>
              <a:t>się nauczyłem, że trzeba:</a:t>
            </a:r>
          </a:p>
          <a:p>
            <a:pPr>
              <a:buNone/>
            </a:pPr>
            <a:endParaRPr lang="pl-PL" sz="2000" b="1" dirty="0"/>
          </a:p>
          <a:p>
            <a:pPr>
              <a:buNone/>
            </a:pPr>
            <a:endParaRPr lang="pl-PL" sz="2000" b="1" dirty="0"/>
          </a:p>
          <a:p>
            <a:endParaRPr lang="pl-PL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785938"/>
            <a:ext cx="8643938" cy="4214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/>
              <a:t> </a:t>
            </a:r>
          </a:p>
          <a:p>
            <a:pPr eaLnBrk="1" hangingPunct="1"/>
            <a:endParaRPr lang="pl-PL" alt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642910" y="0"/>
            <a:ext cx="747642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OPŁATY ZA PRZEDSZKOLE</a:t>
            </a:r>
          </a:p>
        </p:txBody>
      </p:sp>
      <p:sp>
        <p:nvSpPr>
          <p:cNvPr id="44036" name="Prostokąt 4"/>
          <p:cNvSpPr>
            <a:spLocks noChangeArrowheads="1"/>
          </p:cNvSpPr>
          <p:nvPr/>
        </p:nvSpPr>
        <p:spPr bwMode="auto">
          <a:xfrm>
            <a:off x="214313" y="2714625"/>
            <a:ext cx="83581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4800" b="1" dirty="0">
                <a:solidFill>
                  <a:srgbClr val="FF0000"/>
                </a:solidFill>
                <a:latin typeface="Comic Sans MS" pitchFamily="66" charset="0"/>
              </a:rPr>
              <a:t>Opłaty za przedszkole </a:t>
            </a:r>
            <a:r>
              <a:rPr lang="pl-PL" altLang="pl-PL" sz="4800" b="1" dirty="0" smtClean="0">
                <a:solidFill>
                  <a:srgbClr val="FF0000"/>
                </a:solidFill>
                <a:latin typeface="Comic Sans MS" pitchFamily="66" charset="0"/>
              </a:rPr>
              <a:t>wpłacamy na podane konto</a:t>
            </a:r>
            <a:r>
              <a:rPr lang="pl-PL" altLang="pl-PL" sz="4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altLang="pl-PL" sz="4800" b="1" dirty="0">
                <a:solidFill>
                  <a:srgbClr val="FF0000"/>
                </a:solidFill>
                <a:latin typeface="Comic Sans MS" pitchFamily="66" charset="0"/>
              </a:rPr>
              <a:t>do </a:t>
            </a:r>
            <a:r>
              <a:rPr lang="pl-PL" altLang="pl-PL" sz="4800" b="1" dirty="0" smtClean="0">
                <a:solidFill>
                  <a:srgbClr val="FF0000"/>
                </a:solidFill>
                <a:latin typeface="Comic Sans MS" pitchFamily="66" charset="0"/>
              </a:rPr>
              <a:t>10 </a:t>
            </a:r>
            <a:r>
              <a:rPr lang="pl-PL" altLang="pl-PL" sz="4800" b="1" dirty="0">
                <a:solidFill>
                  <a:srgbClr val="FF0000"/>
                </a:solidFill>
                <a:latin typeface="Comic Sans MS" pitchFamily="66" charset="0"/>
              </a:rPr>
              <a:t>dnia każdego </a:t>
            </a:r>
            <a:r>
              <a:rPr lang="pl-PL" altLang="pl-PL" sz="4800" b="1" dirty="0" smtClean="0">
                <a:solidFill>
                  <a:srgbClr val="FF0000"/>
                </a:solidFill>
                <a:latin typeface="Comic Sans MS" pitchFamily="66" charset="0"/>
              </a:rPr>
              <a:t>miesiąca</a:t>
            </a:r>
            <a:endParaRPr lang="pl-PL" altLang="pl-PL" sz="4800" dirty="0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71472" y="85723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KONTAKT DO  PRZEDSZKOLA</a:t>
            </a:r>
          </a:p>
        </p:txBody>
      </p:sp>
      <p:sp>
        <p:nvSpPr>
          <p:cNvPr id="5" name="Prostokąt 4"/>
          <p:cNvSpPr/>
          <p:nvPr/>
        </p:nvSpPr>
        <p:spPr>
          <a:xfrm>
            <a:off x="285720" y="1643050"/>
            <a:ext cx="9038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/>
              <a:t>Tel. </a:t>
            </a:r>
            <a:r>
              <a:rPr lang="pl-PL" sz="4400" b="1" dirty="0" smtClean="0"/>
              <a:t>774617297</a:t>
            </a:r>
            <a:endParaRPr lang="pl-PL" sz="4400" b="1" dirty="0"/>
          </a:p>
          <a:p>
            <a:pPr algn="ctr"/>
            <a:endParaRPr lang="pl-PL" sz="4000" b="1" dirty="0"/>
          </a:p>
          <a:p>
            <a:pPr>
              <a:buFont typeface="Wingdings" pitchFamily="2" charset="2"/>
              <a:buChar char="ü"/>
            </a:pPr>
            <a:r>
              <a:rPr lang="pl-PL" sz="3600" b="1" dirty="0" err="1" smtClean="0"/>
              <a:t>p.Dyrektor</a:t>
            </a:r>
            <a:r>
              <a:rPr lang="pl-PL" sz="3600" b="1" dirty="0" smtClean="0"/>
              <a:t> 789681372</a:t>
            </a:r>
          </a:p>
          <a:p>
            <a:endParaRPr lang="pl-PL" sz="3600" b="1" dirty="0" smtClean="0"/>
          </a:p>
          <a:p>
            <a:pPr>
              <a:buFont typeface="Wingdings" pitchFamily="2" charset="2"/>
              <a:buChar char="ü"/>
            </a:pPr>
            <a:r>
              <a:rPr lang="pl-PL" sz="3600" b="1" dirty="0" smtClean="0"/>
              <a:t>wychowawcy 789681373 </a:t>
            </a:r>
          </a:p>
          <a:p>
            <a:r>
              <a:rPr lang="pl-PL" sz="3600" b="1" dirty="0" smtClean="0"/>
              <a:t>   </a:t>
            </a:r>
            <a:r>
              <a:rPr lang="pl-PL" sz="2400" b="1" dirty="0" smtClean="0"/>
              <a:t>(w wyznaczonych godzinach konsultacji)</a:t>
            </a:r>
            <a:endParaRPr lang="pl-PL" sz="3600" b="1" dirty="0" smtClean="0"/>
          </a:p>
          <a:p>
            <a:pPr algn="ctr"/>
            <a:endParaRPr lang="pl-PL" sz="3600" b="1" dirty="0"/>
          </a:p>
          <a:p>
            <a:pPr algn="ctr"/>
            <a:endParaRPr lang="pl-PL" sz="4800" b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06480" cy="32427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7696200" cy="3657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3600" b="1" dirty="0" smtClean="0"/>
              <a:t> strona internetowa:</a:t>
            </a:r>
          </a:p>
          <a:p>
            <a:pPr algn="ctr">
              <a:buNone/>
            </a:pPr>
            <a:r>
              <a:rPr lang="pl-PL" sz="5400" b="1" dirty="0" err="1" smtClean="0">
                <a:hlinkClick r:id="rId2"/>
              </a:rPr>
              <a:t>www.pizbicko.pl</a:t>
            </a:r>
            <a:endParaRPr lang="pl-PL" sz="5400" b="1" dirty="0" smtClean="0"/>
          </a:p>
          <a:p>
            <a:pPr>
              <a:buNone/>
            </a:pPr>
            <a:endParaRPr lang="pl-PL" sz="3600" b="1" dirty="0" smtClean="0"/>
          </a:p>
          <a:p>
            <a:pPr>
              <a:buFont typeface="Wingdings" pitchFamily="2" charset="2"/>
              <a:buChar char="ü"/>
            </a:pPr>
            <a:r>
              <a:rPr lang="pl-PL" sz="3600" b="1" dirty="0" smtClean="0"/>
              <a:t>służbowe adresy mailowe nauczycielek</a:t>
            </a:r>
            <a:endParaRPr lang="pl-PL" sz="3600" b="1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 zobaczenia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57142"/>
            <a:ext cx="8604448" cy="6500858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pl-PL" sz="2200" b="1" dirty="0"/>
              <a:t>dzielić wszystko,</a:t>
            </a:r>
          </a:p>
          <a:p>
            <a:pPr algn="ctr">
              <a:buSzPct val="100000"/>
              <a:buFont typeface="Arial" pitchFamily="34" charset="0"/>
              <a:buChar char="•"/>
            </a:pPr>
            <a:r>
              <a:rPr lang="pl-PL" sz="2200" b="1" dirty="0"/>
              <a:t> postępować uczciwie,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nie bić innych,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odkładać na miejsce każdą znalezioną rzecz,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sprzątać po sobie,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nie brać nic, co do mnie nie należy,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powiedzieć „przepraszam”, jeśli się kogoś uraziło, myć ręce przed jedzeniem,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spuszczać wodę,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jeść maślane bułeczki i popijać  mlekiem,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prowadzić zrównoważone życie,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trochę się uczyć i trochę myśleć,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malować i rysować, i śpiewać, i tańczyć, i bawić się,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i codziennie trochę pracować,</a:t>
            </a:r>
          </a:p>
          <a:p>
            <a:pPr algn="ctr">
              <a:buFont typeface="Arial" pitchFamily="34" charset="0"/>
              <a:buChar char="•"/>
            </a:pPr>
            <a:r>
              <a:rPr lang="pl-PL" sz="2200" b="1" dirty="0"/>
              <a:t> a po południu się zdrzemnąć.”</a:t>
            </a:r>
          </a:p>
          <a:p>
            <a:pPr algn="ctr">
              <a:buFont typeface="Arial" pitchFamily="34" charset="0"/>
              <a:buChar char="•"/>
            </a:pPr>
            <a:r>
              <a:rPr lang="pl-PL" sz="1100" i="1" dirty="0"/>
              <a:t>            Robert </a:t>
            </a:r>
            <a:r>
              <a:rPr lang="pl-PL" sz="1100" i="1" dirty="0" err="1"/>
              <a:t>Fulghum</a:t>
            </a:r>
            <a:r>
              <a:rPr lang="pl-PL" sz="1100" i="1" dirty="0"/>
              <a:t> „Wszystkiego, co naprawdę trzeba wiedzieć, nauczyłem się w przedszkolu” 		Instytut Prasy i Wydawnictw Novum, Warszawa 1991</a:t>
            </a:r>
          </a:p>
          <a:p>
            <a:pPr>
              <a:buFont typeface="Arial" pitchFamily="34" charset="0"/>
              <a:buChar char="•"/>
            </a:pPr>
            <a:endParaRPr lang="pl-PL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870700" cy="915888"/>
          </a:xfrm>
        </p:spPr>
        <p:txBody>
          <a:bodyPr/>
          <a:lstStyle/>
          <a:p>
            <a:r>
              <a:rPr lang="pl-PL" b="1" dirty="0"/>
              <a:t>Adaptacja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696200" cy="3657600"/>
          </a:xfrm>
        </p:spPr>
        <p:txBody>
          <a:bodyPr/>
          <a:lstStyle/>
          <a:p>
            <a:r>
              <a:rPr lang="pl-PL" sz="2800" dirty="0"/>
              <a:t>Adaptacja to </a:t>
            </a:r>
            <a:r>
              <a:rPr lang="pl-PL" sz="2800" u="sng" dirty="0"/>
              <a:t>przystosowanie do nowego </a:t>
            </a:r>
            <a:r>
              <a:rPr lang="pl-PL" sz="2800" dirty="0"/>
              <a:t>środowiska, do nowych sytuacji </a:t>
            </a:r>
            <a:r>
              <a:rPr lang="pl-PL" sz="2800" dirty="0" smtClean="0"/>
              <a:t>i</a:t>
            </a:r>
            <a:r>
              <a:rPr lang="pl-PL" sz="2800" dirty="0"/>
              <a:t> </a:t>
            </a:r>
            <a:r>
              <a:rPr lang="pl-PL" sz="2800" dirty="0" smtClean="0"/>
              <a:t>warunków.</a:t>
            </a:r>
          </a:p>
          <a:p>
            <a:r>
              <a:rPr lang="pl-PL" sz="2800" dirty="0" smtClean="0"/>
              <a:t>Dla</a:t>
            </a:r>
            <a:r>
              <a:rPr lang="pl-PL" sz="2800" dirty="0"/>
              <a:t> małego dziecka takim środowiskiem, otoczeniem społecznym jest </a:t>
            </a:r>
            <a:r>
              <a:rPr lang="pl-PL" sz="2800" u="sng" dirty="0"/>
              <a:t>przedszkole</a:t>
            </a:r>
            <a:r>
              <a:rPr lang="pl-PL" sz="2800" dirty="0"/>
              <a:t>, gdzie zdobywa ono pierwsze doświadczenia społeczne. </a:t>
            </a:r>
            <a:endParaRPr lang="pl-PL" sz="2800" dirty="0" smtClean="0"/>
          </a:p>
          <a:p>
            <a:r>
              <a:rPr lang="pl-PL" sz="2800" dirty="0" smtClean="0"/>
              <a:t>Bardzo</a:t>
            </a:r>
            <a:r>
              <a:rPr lang="pl-PL" sz="2800" dirty="0"/>
              <a:t> ważne jest by te doświadczenia przebiegały </a:t>
            </a:r>
            <a:r>
              <a:rPr lang="pl-PL" sz="2800" u="sng" dirty="0"/>
              <a:t>w atmosferze wzajemnego zrozumienia i poczucia bezpieczeństwa</a:t>
            </a:r>
            <a:r>
              <a:rPr lang="pl-PL" sz="2800" dirty="0"/>
              <a:t>. </a:t>
            </a:r>
          </a:p>
          <a:p>
            <a:endParaRPr lang="pl-PL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70700" cy="771525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Ważne !</a:t>
            </a:r>
            <a:endParaRPr lang="pl-PL" altLang="pl-PL" dirty="0"/>
          </a:p>
        </p:txBody>
      </p:sp>
      <p:pic>
        <p:nvPicPr>
          <p:cNvPr id="4" name="Symbol zastępczy zawartości 3" descr="mas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125538"/>
            <a:ext cx="7883525" cy="4295775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714412" y="1571612"/>
            <a:ext cx="102870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RADY </a:t>
            </a:r>
            <a:endParaRPr lang="pl-PL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DLA </a:t>
            </a:r>
            <a: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RODZICÓW</a:t>
            </a:r>
            <a:endParaRPr lang="pl-PL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8358214" cy="1600200"/>
          </a:xfrm>
        </p:spPr>
        <p:txBody>
          <a:bodyPr/>
          <a:lstStyle/>
          <a:p>
            <a:r>
              <a:rPr lang="pl-PL" sz="3600" b="1" dirty="0">
                <a:solidFill>
                  <a:srgbClr val="209035"/>
                </a:solidFill>
              </a:rPr>
              <a:t>JAK</a:t>
            </a:r>
            <a:r>
              <a:rPr lang="pl-PL" sz="3600" b="1" dirty="0">
                <a:solidFill>
                  <a:srgbClr val="00A44A"/>
                </a:solidFill>
              </a:rPr>
              <a:t> NALEŻY </a:t>
            </a:r>
            <a:r>
              <a:rPr lang="pl-PL" sz="3600" b="1" dirty="0" smtClean="0">
                <a:solidFill>
                  <a:srgbClr val="00A44A"/>
                </a:solidFill>
              </a:rPr>
              <a:t>POSTĘPOWAĆ 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268760"/>
            <a:ext cx="8143932" cy="4243406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/>
              <a:t>   ♣ Wyjdźcie </a:t>
            </a:r>
            <a:r>
              <a:rPr lang="pl-PL" sz="2400" b="1" dirty="0"/>
              <a:t>z domu wcześnie, </a:t>
            </a:r>
            <a:r>
              <a:rPr lang="pl-PL" sz="2400" b="1" dirty="0" smtClean="0"/>
              <a:t>by </a:t>
            </a:r>
            <a:r>
              <a:rPr lang="pl-PL" sz="2400" b="1" dirty="0"/>
              <a:t>po drodze do przedszkola mieć czas na rozmowę i nie poganiać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w </a:t>
            </a:r>
            <a:r>
              <a:rPr lang="pl-PL" sz="2400" b="1" dirty="0"/>
              <a:t>zdenerwowaniu malucha.</a:t>
            </a:r>
          </a:p>
          <a:p>
            <a:pPr>
              <a:buNone/>
            </a:pP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>♣ Zdecydowanie </a:t>
            </a:r>
            <a:r>
              <a:rPr lang="pl-PL" sz="2400" b="1" dirty="0"/>
              <a:t>i spokojnie żegnajcie się z pociechą, jednak nie za długo, by nie przedłużać trudnego rozstania.</a:t>
            </a:r>
          </a:p>
          <a:p>
            <a:pPr>
              <a:buNone/>
            </a:pP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♣ Płaczącemu brzdącowi powiedzieć, że teraz pocieszy go </a:t>
            </a:r>
            <a:r>
              <a:rPr lang="pl-PL" sz="2400" b="1" dirty="0" smtClean="0"/>
              <a:t>pani, </a:t>
            </a:r>
            <a:r>
              <a:rPr lang="pl-PL" sz="2400" b="1" dirty="0"/>
              <a:t>ponieważ Wy musicie spieszyć się do </a:t>
            </a:r>
            <a:r>
              <a:rPr lang="pl-PL" sz="2400" b="1" dirty="0" smtClean="0"/>
              <a:t>pracy, </a:t>
            </a:r>
            <a:r>
              <a:rPr lang="pl-PL" sz="2400" b="1" dirty="0"/>
              <a:t>by równie szybko wrócić </a:t>
            </a:r>
            <a:r>
              <a:rPr lang="pl-PL" sz="2400" b="1" dirty="0" smtClean="0"/>
              <a:t>po </a:t>
            </a:r>
            <a:r>
              <a:rPr lang="pl-PL" sz="2400" b="1" dirty="0"/>
              <a:t>niego 		</a:t>
            </a:r>
            <a:r>
              <a:rPr lang="pl-PL" sz="2400" b="1" dirty="0" smtClean="0"/>
              <a:t> przed </a:t>
            </a:r>
            <a:r>
              <a:rPr lang="pl-PL" sz="2400" b="1" dirty="0"/>
              <a:t>końcem przedszkolnych zajęć. </a:t>
            </a:r>
            <a:br>
              <a:rPr lang="pl-PL" sz="2400" b="1" dirty="0"/>
            </a:br>
            <a:endParaRPr lang="pl-PL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428604"/>
            <a:ext cx="7696200" cy="5929354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/>
              <a:t>  ♣ </a:t>
            </a:r>
            <a:r>
              <a:rPr lang="pl-PL" sz="2400" b="1" dirty="0"/>
              <a:t>Wspominajcie, że czekają na niego inne dzieci, które chcą się z nim bawić i nowe zabawki.</a:t>
            </a:r>
          </a:p>
          <a:p>
            <a:pPr>
              <a:buNone/>
            </a:pP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♣ Pamiętajcie, że wszystkie dzieci, gdy tylko znajdą się w sali, włączają się w zajęcia : wspólne zabawy, posiłki, rysowanie, śpiewanie, spacery – dlatego nie pamiętają nawet przez minutę o smutku .</a:t>
            </a:r>
          </a:p>
          <a:p>
            <a:pPr>
              <a:buNone/>
            </a:pP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♣ Jeśli minęło już sporo </a:t>
            </a:r>
            <a:r>
              <a:rPr lang="pl-PL" sz="2400" b="1" dirty="0" smtClean="0"/>
              <a:t>czasu, a </a:t>
            </a:r>
            <a:r>
              <a:rPr lang="pl-PL" sz="2400" b="1" dirty="0"/>
              <a:t>sytuacja się nie zmienia, dobrze, by któreś z Was wzięło kilka dni urlopu – dziecko łatwiej zaakceptuje nową </a:t>
            </a:r>
            <a:r>
              <a:rPr lang="pl-PL" sz="2400" b="1" dirty="0" smtClean="0"/>
              <a:t>sytuację, </a:t>
            </a:r>
            <a:r>
              <a:rPr lang="pl-PL" sz="2400" b="1" dirty="0"/>
              <a:t>jeśli stopniowo będziecie 	przedłużać jego pobyt w przedszkolu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68952" cy="1131912"/>
          </a:xfrm>
        </p:spPr>
        <p:txBody>
          <a:bodyPr/>
          <a:lstStyle/>
          <a:p>
            <a:pPr algn="l"/>
            <a:r>
              <a:rPr lang="pl-PL" dirty="0" smtClean="0"/>
              <a:t> </a:t>
            </a:r>
            <a:r>
              <a:rPr lang="pl-PL" sz="3600" b="1" dirty="0">
                <a:solidFill>
                  <a:schemeClr val="tx2">
                    <a:lumMod val="75000"/>
                  </a:schemeClr>
                </a:solidFill>
              </a:rPr>
              <a:t>JAK NIE 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NALEŻY POSTĘPOWAĆ</a:t>
            </a:r>
            <a:r>
              <a:rPr lang="pl-PL" sz="3600" dirty="0">
                <a:solidFill>
                  <a:srgbClr val="FF0000"/>
                </a:solidFill>
              </a:rPr>
              <a:t>: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696200" cy="36576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l-PL" sz="2400" dirty="0"/>
              <a:t> </a:t>
            </a:r>
            <a:r>
              <a:rPr lang="pl-PL" sz="2400" b="1" dirty="0"/>
              <a:t>Nie spieszyć się rano przed wyjściem do przedszkola </a:t>
            </a:r>
            <a:r>
              <a:rPr lang="pl-PL" sz="2400" b="1" dirty="0" smtClean="0"/>
              <a:t>(dziecko </a:t>
            </a:r>
            <a:r>
              <a:rPr lang="pl-PL" sz="2400" b="1" dirty="0"/>
              <a:t>będzie spokojniejsze, a następnego dnia nie będzie miało przykrych wspomnień</a:t>
            </a:r>
            <a:r>
              <a:rPr lang="pl-PL" sz="2400" b="1" dirty="0" smtClean="0"/>
              <a:t>)</a:t>
            </a:r>
            <a:endParaRPr lang="pl-PL" sz="2400" b="1" dirty="0"/>
          </a:p>
          <a:p>
            <a:pPr>
              <a:buBlip>
                <a:blip r:embed="rId2"/>
              </a:buBlip>
            </a:pPr>
            <a:r>
              <a:rPr lang="pl-PL" sz="2400" b="1" dirty="0" smtClean="0"/>
              <a:t>Nie </a:t>
            </a:r>
            <a:r>
              <a:rPr lang="pl-PL" sz="2400" b="1" dirty="0"/>
              <a:t>straszyć malucha przedszkolem i panią </a:t>
            </a:r>
          </a:p>
          <a:p>
            <a:pPr>
              <a:buBlip>
                <a:blip r:embed="rId2"/>
              </a:buBlip>
            </a:pPr>
            <a:r>
              <a:rPr lang="pl-PL" sz="2400" b="1" dirty="0"/>
              <a:t>Nie łamać danego słowa - odbierać pociechę wtedy, kiedy obiecaliśmy przyjść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(np</a:t>
            </a:r>
            <a:r>
              <a:rPr lang="pl-PL" sz="2400" b="1" dirty="0"/>
              <a:t>. zaraz po obiedzie</a:t>
            </a:r>
            <a:r>
              <a:rPr lang="pl-PL" sz="2400" b="1" dirty="0" smtClean="0"/>
              <a:t>)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redki">
  <a:themeElements>
    <a:clrScheme name="Kredki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Kredki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edki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dki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dki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dki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dki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dki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dki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dki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643</Words>
  <Application>Microsoft Office PowerPoint</Application>
  <PresentationFormat>Pokaz na ekranie (4:3)</PresentationFormat>
  <Paragraphs>125</Paragraphs>
  <Slides>23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Wingdings</vt:lpstr>
      <vt:lpstr>Kredki</vt:lpstr>
      <vt:lpstr>Jak ułatwić dziecku start w przedszkolu </vt:lpstr>
      <vt:lpstr>NASZE MOTTO:</vt:lpstr>
      <vt:lpstr>Prezentacja programu PowerPoint</vt:lpstr>
      <vt:lpstr>Adaptacja </vt:lpstr>
      <vt:lpstr>Ważne !</vt:lpstr>
      <vt:lpstr>Prezentacja programu PowerPoint</vt:lpstr>
      <vt:lpstr>JAK NALEŻY POSTĘPOWAĆ ?</vt:lpstr>
      <vt:lpstr>Prezentacja programu PowerPoint</vt:lpstr>
      <vt:lpstr> JAK NIE NALEŻY POSTĘPOWAĆ:</vt:lpstr>
      <vt:lpstr>Prezentacja programu PowerPoint</vt:lpstr>
      <vt:lpstr>Prezentacja programu PowerPoint</vt:lpstr>
      <vt:lpstr>   Ramowy rozkład dnia  w przedszkolu </vt:lpstr>
      <vt:lpstr>Prezentacja programu PowerPoint</vt:lpstr>
      <vt:lpstr>Prezentacja programu PowerPoint</vt:lpstr>
      <vt:lpstr>Prezentacja programu PowerPoint</vt:lpstr>
      <vt:lpstr>Wyprawka dla dzieci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 zobaczenia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ułatwić dziecku start w przedszkolu</dc:title>
  <dc:creator>Anna Zabielska</dc:creator>
  <cp:lastModifiedBy>Dyrektor</cp:lastModifiedBy>
  <cp:revision>118</cp:revision>
  <dcterms:created xsi:type="dcterms:W3CDTF">2009-06-07T21:18:16Z</dcterms:created>
  <dcterms:modified xsi:type="dcterms:W3CDTF">2021-07-06T08:52:56Z</dcterms:modified>
</cp:coreProperties>
</file>