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01" r:id="rId3"/>
    <p:sldId id="302" r:id="rId4"/>
    <p:sldId id="305" r:id="rId5"/>
    <p:sldId id="306" r:id="rId6"/>
    <p:sldId id="307" r:id="rId7"/>
    <p:sldId id="281" r:id="rId8"/>
    <p:sldId id="285" r:id="rId9"/>
    <p:sldId id="295" r:id="rId10"/>
    <p:sldId id="296" r:id="rId11"/>
    <p:sldId id="297" r:id="rId12"/>
    <p:sldId id="298" r:id="rId13"/>
    <p:sldId id="299" r:id="rId14"/>
    <p:sldId id="300" r:id="rId15"/>
    <p:sldId id="303" r:id="rId16"/>
    <p:sldId id="304" r:id="rId17"/>
    <p:sldId id="309" r:id="rId18"/>
    <p:sldId id="310" r:id="rId19"/>
    <p:sldId id="311" r:id="rId20"/>
    <p:sldId id="312" r:id="rId21"/>
    <p:sldId id="313" r:id="rId22"/>
    <p:sldId id="271"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6" d="100"/>
          <a:sy n="96" d="100"/>
        </p:scale>
        <p:origin x="1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pl-PL"/>
              <a:t>Kliknij, aby edytować styl</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11/13/2022</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11/13/2022</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pl-PL"/>
              <a:t>Kliknij, aby edytować styl</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257300" y="2909102"/>
            <a:ext cx="4800600" cy="299639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633864" y="2909102"/>
            <a:ext cx="4800600" cy="299639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11/13/2022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11/13/2022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pl-PL"/>
              <a:t>Kliknij, aby edytować styl</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11/13/2022</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pl-PL"/>
              <a:t>Kliknij, aby edytować styl</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11/13/2022</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11/13/2022</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studio.code.org/courses" TargetMode="External"/><Relationship Id="rId3" Type="http://schemas.openxmlformats.org/officeDocument/2006/relationships/hyperlink" Target="http://www.necio.pl/" TargetMode="External"/><Relationship Id="rId7" Type="http://schemas.openxmlformats.org/officeDocument/2006/relationships/hyperlink" Target="http://www.pisupisu.pl/" TargetMode="Externa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www.ciufcia.pl/" TargetMode="External"/><Relationship Id="rId11" Type="http://schemas.openxmlformats.org/officeDocument/2006/relationships/hyperlink" Target="http://www.pierwszekroki.pl/" TargetMode="External"/><Relationship Id="rId5" Type="http://schemas.openxmlformats.org/officeDocument/2006/relationships/hyperlink" Target="http://www.balonplum.pl/" TargetMode="External"/><Relationship Id="rId10" Type="http://schemas.openxmlformats.org/officeDocument/2006/relationships/hyperlink" Target="http://www.dzieckowsieci.pl/" TargetMode="External"/><Relationship Id="rId4" Type="http://schemas.openxmlformats.org/officeDocument/2006/relationships/hyperlink" Target="http://www.lightbot.pl/" TargetMode="External"/><Relationship Id="rId9" Type="http://schemas.openxmlformats.org/officeDocument/2006/relationships/hyperlink" Target="https://www.miniminiplus.p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C83B80-AF86-4298-A649-3D8AB5815578}"/>
              </a:ext>
            </a:extLst>
          </p:cNvPr>
          <p:cNvSpPr>
            <a:spLocks noGrp="1"/>
          </p:cNvSpPr>
          <p:nvPr>
            <p:ph type="ctrTitle"/>
          </p:nvPr>
        </p:nvSpPr>
        <p:spPr/>
        <p:txBody>
          <a:bodyPr/>
          <a:lstStyle/>
          <a:p>
            <a:r>
              <a:rPr lang="pl-PL" dirty="0"/>
              <a:t>„brzdąc w sieci”</a:t>
            </a:r>
          </a:p>
        </p:txBody>
      </p:sp>
      <p:sp>
        <p:nvSpPr>
          <p:cNvPr id="3" name="Podtytuł 2">
            <a:extLst>
              <a:ext uri="{FF2B5EF4-FFF2-40B4-BE49-F238E27FC236}">
                <a16:creationId xmlns:a16="http://schemas.microsoft.com/office/drawing/2014/main" id="{F7AEFF11-CF7F-4F6C-841D-748EB94E9B8C}"/>
              </a:ext>
            </a:extLst>
          </p:cNvPr>
          <p:cNvSpPr>
            <a:spLocks noGrp="1"/>
          </p:cNvSpPr>
          <p:nvPr>
            <p:ph type="subTitle" idx="1"/>
          </p:nvPr>
        </p:nvSpPr>
        <p:spPr/>
        <p:txBody>
          <a:bodyPr/>
          <a:lstStyle/>
          <a:p>
            <a:r>
              <a:rPr lang="pl-PL" dirty="0"/>
              <a:t>Jak wprowadzić dzieci bezpiecznie w wirtualny świat ?  </a:t>
            </a:r>
          </a:p>
        </p:txBody>
      </p:sp>
    </p:spTree>
    <p:extLst>
      <p:ext uri="{BB962C8B-B14F-4D97-AF65-F5344CB8AC3E}">
        <p14:creationId xmlns:p14="http://schemas.microsoft.com/office/powerpoint/2010/main" val="667477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B96948-0C20-4059-A628-5D83B5D72B71}"/>
              </a:ext>
            </a:extLst>
          </p:cNvPr>
          <p:cNvSpPr>
            <a:spLocks noGrp="1"/>
          </p:cNvSpPr>
          <p:nvPr>
            <p:ph type="title"/>
          </p:nvPr>
        </p:nvSpPr>
        <p:spPr>
          <a:xfrm>
            <a:off x="931933" y="1162940"/>
            <a:ext cx="4515598" cy="4532120"/>
          </a:xfrm>
        </p:spPr>
        <p:txBody>
          <a:bodyPr anchor="ctr">
            <a:normAutofit/>
          </a:bodyPr>
          <a:lstStyle/>
          <a:p>
            <a:r>
              <a:rPr lang="pl-PL" sz="4400" dirty="0">
                <a:solidFill>
                  <a:srgbClr val="2A1A00"/>
                </a:solidFill>
              </a:rPr>
              <a:t>Negatywny wpływ nowych technologii na rozwój dziecka: sfera społeczna i emocjonalna  </a:t>
            </a:r>
          </a:p>
        </p:txBody>
      </p:sp>
      <p:sp>
        <p:nvSpPr>
          <p:cNvPr id="3" name="Symbol zastępczy zawartości 2">
            <a:extLst>
              <a:ext uri="{FF2B5EF4-FFF2-40B4-BE49-F238E27FC236}">
                <a16:creationId xmlns:a16="http://schemas.microsoft.com/office/drawing/2014/main" id="{70A58AAB-CB01-451D-88F9-5D3F231A98D4}"/>
              </a:ext>
            </a:extLst>
          </p:cNvPr>
          <p:cNvSpPr>
            <a:spLocks noGrp="1"/>
          </p:cNvSpPr>
          <p:nvPr>
            <p:ph idx="1"/>
          </p:nvPr>
        </p:nvSpPr>
        <p:spPr>
          <a:xfrm>
            <a:off x="6749271" y="1128451"/>
            <a:ext cx="4680729" cy="4566609"/>
          </a:xfrm>
        </p:spPr>
        <p:txBody>
          <a:bodyPr anchor="ctr">
            <a:normAutofit/>
          </a:bodyPr>
          <a:lstStyle/>
          <a:p>
            <a:pPr marL="0" indent="0">
              <a:buNone/>
            </a:pPr>
            <a:r>
              <a:rPr lang="pl-PL" sz="1600" b="0" i="0" dirty="0">
                <a:solidFill>
                  <a:srgbClr val="495765"/>
                </a:solidFill>
                <a:effectLst/>
                <a:latin typeface="Times New Roman" panose="02020603050405020304" pitchFamily="18" charset="0"/>
              </a:rPr>
              <a:t>Dzieci nadużywające technologii bardzo często mają trudność z odczytywaniem emocji z twarzy innych osób, tym samym ich rozumienie mowy niewerbalnej staje się znacznie uboższe. Komunikaty związane z mimiką czy spojrzeniem, nie są przez nie odczytywane i prawidłowo interpretowane, co przekłada się bezpośrednio na obniżenie kompetencji emocjonalnych i komunikacyjnych</a:t>
            </a:r>
            <a:endParaRPr lang="pl-PL" sz="1900" dirty="0"/>
          </a:p>
        </p:txBody>
      </p:sp>
    </p:spTree>
    <p:extLst>
      <p:ext uri="{BB962C8B-B14F-4D97-AF65-F5344CB8AC3E}">
        <p14:creationId xmlns:p14="http://schemas.microsoft.com/office/powerpoint/2010/main" val="2442726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B96948-0C20-4059-A628-5D83B5D72B71}"/>
              </a:ext>
            </a:extLst>
          </p:cNvPr>
          <p:cNvSpPr>
            <a:spLocks noGrp="1"/>
          </p:cNvSpPr>
          <p:nvPr>
            <p:ph type="title"/>
          </p:nvPr>
        </p:nvSpPr>
        <p:spPr>
          <a:xfrm>
            <a:off x="931933" y="1162940"/>
            <a:ext cx="4515598" cy="4532120"/>
          </a:xfrm>
        </p:spPr>
        <p:txBody>
          <a:bodyPr anchor="ctr">
            <a:normAutofit/>
          </a:bodyPr>
          <a:lstStyle/>
          <a:p>
            <a:r>
              <a:rPr lang="pl-PL" sz="4400" dirty="0">
                <a:solidFill>
                  <a:srgbClr val="2A1A00"/>
                </a:solidFill>
              </a:rPr>
              <a:t>Negatywny wpływ nowych technologii na rozwój dziecka: sfera społeczna i emocjonalna  </a:t>
            </a:r>
          </a:p>
        </p:txBody>
      </p:sp>
      <p:sp>
        <p:nvSpPr>
          <p:cNvPr id="3" name="Symbol zastępczy zawartości 2">
            <a:extLst>
              <a:ext uri="{FF2B5EF4-FFF2-40B4-BE49-F238E27FC236}">
                <a16:creationId xmlns:a16="http://schemas.microsoft.com/office/drawing/2014/main" id="{70A58AAB-CB01-451D-88F9-5D3F231A98D4}"/>
              </a:ext>
            </a:extLst>
          </p:cNvPr>
          <p:cNvSpPr>
            <a:spLocks noGrp="1"/>
          </p:cNvSpPr>
          <p:nvPr>
            <p:ph idx="1"/>
          </p:nvPr>
        </p:nvSpPr>
        <p:spPr>
          <a:xfrm>
            <a:off x="6749271" y="1128451"/>
            <a:ext cx="4680729" cy="4566609"/>
          </a:xfrm>
        </p:spPr>
        <p:txBody>
          <a:bodyPr anchor="ctr">
            <a:normAutofit/>
          </a:bodyPr>
          <a:lstStyle/>
          <a:p>
            <a:pPr marL="0" indent="0">
              <a:buNone/>
            </a:pPr>
            <a:r>
              <a:rPr lang="pl-PL" sz="1600" b="0" i="0" dirty="0">
                <a:solidFill>
                  <a:srgbClr val="495765"/>
                </a:solidFill>
                <a:effectLst/>
                <a:latin typeface="Times New Roman" panose="02020603050405020304" pitchFamily="18" charset="0"/>
              </a:rPr>
              <a:t>Badacze zaobserwowali również zjawisko zwane brakiem wzajemnej obecności. Maluch zazwyczaj samotnie spędza czas przed ekranem. Ma to negatywny wpływ na kształtowanie się u niego zdolności prawidłowego nawiązywania kontaktów oraz utrzymania relacji. Dzieci uczą się przez obserwację i naśladowanie. Jeśli spędzają zbyt dużo czasu przed ekranem, tracą możliwość aktywnego uczestnictwa w codziennym życiu oraz nauki budowania właściwych relacji społecznych.</a:t>
            </a:r>
            <a:endParaRPr lang="pl-PL" sz="1900" dirty="0"/>
          </a:p>
        </p:txBody>
      </p:sp>
    </p:spTree>
    <p:extLst>
      <p:ext uri="{BB962C8B-B14F-4D97-AF65-F5344CB8AC3E}">
        <p14:creationId xmlns:p14="http://schemas.microsoft.com/office/powerpoint/2010/main" val="147807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B96948-0C20-4059-A628-5D83B5D72B71}"/>
              </a:ext>
            </a:extLst>
          </p:cNvPr>
          <p:cNvSpPr>
            <a:spLocks noGrp="1"/>
          </p:cNvSpPr>
          <p:nvPr>
            <p:ph type="title"/>
          </p:nvPr>
        </p:nvSpPr>
        <p:spPr>
          <a:xfrm>
            <a:off x="931933" y="1162940"/>
            <a:ext cx="4515598" cy="4532120"/>
          </a:xfrm>
        </p:spPr>
        <p:txBody>
          <a:bodyPr anchor="ctr">
            <a:normAutofit/>
          </a:bodyPr>
          <a:lstStyle/>
          <a:p>
            <a:r>
              <a:rPr lang="pl-PL" sz="4400" dirty="0">
                <a:solidFill>
                  <a:srgbClr val="2A1A00"/>
                </a:solidFill>
              </a:rPr>
              <a:t>Negatywny wpływ nowych technologii na rozwój dziecka: sfera społeczna i emocjonalna  </a:t>
            </a:r>
          </a:p>
        </p:txBody>
      </p:sp>
      <p:sp>
        <p:nvSpPr>
          <p:cNvPr id="3" name="Symbol zastępczy zawartości 2">
            <a:extLst>
              <a:ext uri="{FF2B5EF4-FFF2-40B4-BE49-F238E27FC236}">
                <a16:creationId xmlns:a16="http://schemas.microsoft.com/office/drawing/2014/main" id="{70A58AAB-CB01-451D-88F9-5D3F231A98D4}"/>
              </a:ext>
            </a:extLst>
          </p:cNvPr>
          <p:cNvSpPr>
            <a:spLocks noGrp="1"/>
          </p:cNvSpPr>
          <p:nvPr>
            <p:ph idx="1"/>
          </p:nvPr>
        </p:nvSpPr>
        <p:spPr>
          <a:xfrm>
            <a:off x="6749271" y="1128451"/>
            <a:ext cx="4680729" cy="4566609"/>
          </a:xfrm>
        </p:spPr>
        <p:txBody>
          <a:bodyPr anchor="ctr">
            <a:normAutofit/>
          </a:bodyPr>
          <a:lstStyle/>
          <a:p>
            <a:pPr marL="0" indent="0">
              <a:buNone/>
            </a:pPr>
            <a:r>
              <a:rPr lang="pl-PL" sz="1600" b="0" i="0" dirty="0">
                <a:solidFill>
                  <a:srgbClr val="495765"/>
                </a:solidFill>
                <a:effectLst/>
                <a:latin typeface="Times New Roman" panose="02020603050405020304" pitchFamily="18" charset="0"/>
              </a:rPr>
              <a:t>Fale emitowane prze urządzenia powoduję, że układ nerwowy otrzymuje bardzo wiele bodźców, które nie zawsze jest w stanie odpowiednio przetworzyć. W konsekwencji może przyczynić się to do rozdrażnienia, a także sprawić, że świat rzeczywisty nie będzie dla dziecka atrakcyjny, ponieważ nie zawiera jednocześnie tak wielu bodźców.</a:t>
            </a:r>
            <a:endParaRPr lang="pl-PL" sz="1900" dirty="0"/>
          </a:p>
        </p:txBody>
      </p:sp>
    </p:spTree>
    <p:extLst>
      <p:ext uri="{BB962C8B-B14F-4D97-AF65-F5344CB8AC3E}">
        <p14:creationId xmlns:p14="http://schemas.microsoft.com/office/powerpoint/2010/main" val="2318202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B96948-0C20-4059-A628-5D83B5D72B71}"/>
              </a:ext>
            </a:extLst>
          </p:cNvPr>
          <p:cNvSpPr>
            <a:spLocks noGrp="1"/>
          </p:cNvSpPr>
          <p:nvPr>
            <p:ph type="title"/>
          </p:nvPr>
        </p:nvSpPr>
        <p:spPr>
          <a:xfrm>
            <a:off x="931933" y="1162940"/>
            <a:ext cx="4515598" cy="4532120"/>
          </a:xfrm>
        </p:spPr>
        <p:txBody>
          <a:bodyPr anchor="ctr">
            <a:normAutofit/>
          </a:bodyPr>
          <a:lstStyle/>
          <a:p>
            <a:r>
              <a:rPr lang="pl-PL" sz="4400" dirty="0">
                <a:solidFill>
                  <a:srgbClr val="2A1A00"/>
                </a:solidFill>
              </a:rPr>
              <a:t>Negatywny wpływ nowych technologii na rozwój dziecka: sfera fizyczna  </a:t>
            </a:r>
          </a:p>
        </p:txBody>
      </p:sp>
      <p:sp>
        <p:nvSpPr>
          <p:cNvPr id="3" name="Symbol zastępczy zawartości 2">
            <a:extLst>
              <a:ext uri="{FF2B5EF4-FFF2-40B4-BE49-F238E27FC236}">
                <a16:creationId xmlns:a16="http://schemas.microsoft.com/office/drawing/2014/main" id="{70A58AAB-CB01-451D-88F9-5D3F231A98D4}"/>
              </a:ext>
            </a:extLst>
          </p:cNvPr>
          <p:cNvSpPr>
            <a:spLocks noGrp="1"/>
          </p:cNvSpPr>
          <p:nvPr>
            <p:ph idx="1"/>
          </p:nvPr>
        </p:nvSpPr>
        <p:spPr>
          <a:xfrm>
            <a:off x="6749271" y="1128451"/>
            <a:ext cx="4680729" cy="4566609"/>
          </a:xfrm>
        </p:spPr>
        <p:txBody>
          <a:bodyPr anchor="ctr">
            <a:normAutofit/>
          </a:bodyPr>
          <a:lstStyle/>
          <a:p>
            <a:pPr marL="0" indent="0">
              <a:buNone/>
            </a:pPr>
            <a:r>
              <a:rPr lang="pl-PL" sz="1400" b="0" i="0" dirty="0">
                <a:solidFill>
                  <a:srgbClr val="495765"/>
                </a:solidFill>
                <a:effectLst/>
                <a:latin typeface="Times New Roman" panose="02020603050405020304" pitchFamily="18" charset="0"/>
              </a:rPr>
              <a:t>Długie spędzanie czasu w pozycji statycznej może przyczynić się do powstawania wad postawy, problemów ze wzrokiem a także sprzyja nadwadze. Dzieci wybierające rozrywki multimedialne zamiast aktywności fizycznej mają słabszą kondycję. Dodatkowo, podczas skupiania wzroku na ekranie, ruchy gałek ocznych są znacznie spowolnione, co powoduje osłabienie mięśni oraz przesuszanie się oczu.</a:t>
            </a:r>
            <a:endParaRPr lang="pl-PL" sz="1900" dirty="0"/>
          </a:p>
        </p:txBody>
      </p:sp>
    </p:spTree>
    <p:extLst>
      <p:ext uri="{BB962C8B-B14F-4D97-AF65-F5344CB8AC3E}">
        <p14:creationId xmlns:p14="http://schemas.microsoft.com/office/powerpoint/2010/main" val="3382453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B96948-0C20-4059-A628-5D83B5D72B71}"/>
              </a:ext>
            </a:extLst>
          </p:cNvPr>
          <p:cNvSpPr>
            <a:spLocks noGrp="1"/>
          </p:cNvSpPr>
          <p:nvPr>
            <p:ph type="title"/>
          </p:nvPr>
        </p:nvSpPr>
        <p:spPr>
          <a:xfrm>
            <a:off x="931933" y="1162940"/>
            <a:ext cx="4515598" cy="4532120"/>
          </a:xfrm>
        </p:spPr>
        <p:txBody>
          <a:bodyPr anchor="ctr">
            <a:normAutofit/>
          </a:bodyPr>
          <a:lstStyle/>
          <a:p>
            <a:r>
              <a:rPr lang="pl-PL" sz="4400" dirty="0">
                <a:solidFill>
                  <a:srgbClr val="2A1A00"/>
                </a:solidFill>
              </a:rPr>
              <a:t>Negatywny wpływ nowych technologii na rozwój dziecka: treści </a:t>
            </a:r>
          </a:p>
        </p:txBody>
      </p:sp>
      <p:sp>
        <p:nvSpPr>
          <p:cNvPr id="3" name="Symbol zastępczy zawartości 2">
            <a:extLst>
              <a:ext uri="{FF2B5EF4-FFF2-40B4-BE49-F238E27FC236}">
                <a16:creationId xmlns:a16="http://schemas.microsoft.com/office/drawing/2014/main" id="{70A58AAB-CB01-451D-88F9-5D3F231A98D4}"/>
              </a:ext>
            </a:extLst>
          </p:cNvPr>
          <p:cNvSpPr>
            <a:spLocks noGrp="1"/>
          </p:cNvSpPr>
          <p:nvPr>
            <p:ph idx="1"/>
          </p:nvPr>
        </p:nvSpPr>
        <p:spPr>
          <a:xfrm>
            <a:off x="6749271" y="1128451"/>
            <a:ext cx="4680729" cy="4566609"/>
          </a:xfrm>
        </p:spPr>
        <p:txBody>
          <a:bodyPr anchor="ctr">
            <a:normAutofit/>
          </a:bodyPr>
          <a:lstStyle/>
          <a:p>
            <a:pPr marL="0" indent="0">
              <a:buNone/>
            </a:pPr>
            <a:r>
              <a:rPr lang="pl-PL" sz="1400" dirty="0">
                <a:solidFill>
                  <a:srgbClr val="495765"/>
                </a:solidFill>
                <a:latin typeface="Times New Roman" panose="02020603050405020304" pitchFamily="18" charset="0"/>
              </a:rPr>
              <a:t>Bez kontroli rodziców dziecko może się natknąć na treści, które nie są przeznaczone do jego wieku i rozwoju, zwyczajnie może sobie nie poradzić z ich przetworzenie, nie zrozumieć ich i się ich wystraszyć bądź „uwierzyć” w to, że tak wygląda rzeczywistość. </a:t>
            </a:r>
          </a:p>
          <a:p>
            <a:pPr marL="0" indent="0">
              <a:buNone/>
            </a:pPr>
            <a:r>
              <a:rPr lang="pl-PL" sz="1400" dirty="0">
                <a:solidFill>
                  <a:srgbClr val="495765"/>
                </a:solidFill>
                <a:latin typeface="Times New Roman" panose="02020603050405020304" pitchFamily="18" charset="0"/>
              </a:rPr>
              <a:t>Kolejnym zagrożeniem są treści erotyczne, pornograficzne, wulgarne i agresywne. </a:t>
            </a:r>
          </a:p>
          <a:p>
            <a:pPr marL="0" indent="0">
              <a:buNone/>
            </a:pPr>
            <a:r>
              <a:rPr lang="pl-PL" sz="1400" dirty="0">
                <a:solidFill>
                  <a:srgbClr val="495765"/>
                </a:solidFill>
                <a:latin typeface="Times New Roman" panose="02020603050405020304" pitchFamily="18" charset="0"/>
              </a:rPr>
              <a:t>W późniejszym wieku będzie to miało znaczenie dla rozwoju dziecka i kształtowania </a:t>
            </a:r>
            <a:r>
              <a:rPr lang="pl-PL" sz="1400">
                <a:solidFill>
                  <a:srgbClr val="495765"/>
                </a:solidFill>
                <a:latin typeface="Times New Roman" panose="02020603050405020304" pitchFamily="18" charset="0"/>
              </a:rPr>
              <a:t>jego postaw. </a:t>
            </a:r>
            <a:endParaRPr lang="pl-PL" sz="1900" dirty="0"/>
          </a:p>
        </p:txBody>
      </p:sp>
    </p:spTree>
    <p:extLst>
      <p:ext uri="{BB962C8B-B14F-4D97-AF65-F5344CB8AC3E}">
        <p14:creationId xmlns:p14="http://schemas.microsoft.com/office/powerpoint/2010/main" val="1990586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8F421E-C415-4CE2-A1C1-DAA848EDB1D6}"/>
              </a:ext>
            </a:extLst>
          </p:cNvPr>
          <p:cNvSpPr>
            <a:spLocks noGrp="1"/>
          </p:cNvSpPr>
          <p:nvPr>
            <p:ph type="ctrTitle"/>
          </p:nvPr>
        </p:nvSpPr>
        <p:spPr>
          <a:xfrm>
            <a:off x="159026" y="3176833"/>
            <a:ext cx="11534815" cy="2581538"/>
          </a:xfrm>
        </p:spPr>
        <p:txBody>
          <a:bodyPr>
            <a:normAutofit/>
          </a:bodyPr>
          <a:lstStyle/>
          <a:p>
            <a:r>
              <a:rPr lang="pl-PL" sz="8800" dirty="0"/>
              <a:t> Rola rodzica</a:t>
            </a:r>
          </a:p>
        </p:txBody>
      </p:sp>
      <p:sp>
        <p:nvSpPr>
          <p:cNvPr id="3" name="Podtytuł 2">
            <a:extLst>
              <a:ext uri="{FF2B5EF4-FFF2-40B4-BE49-F238E27FC236}">
                <a16:creationId xmlns:a16="http://schemas.microsoft.com/office/drawing/2014/main" id="{CA8D5C8C-5BF0-4438-9D79-4EA95F491EE3}"/>
              </a:ext>
            </a:extLst>
          </p:cNvPr>
          <p:cNvSpPr>
            <a:spLocks noGrp="1"/>
          </p:cNvSpPr>
          <p:nvPr>
            <p:ph type="subTitle" idx="1"/>
          </p:nvPr>
        </p:nvSpPr>
        <p:spPr>
          <a:xfrm>
            <a:off x="2511945" y="5830278"/>
            <a:ext cx="8045373" cy="656492"/>
          </a:xfrm>
        </p:spPr>
        <p:txBody>
          <a:bodyPr>
            <a:normAutofit/>
          </a:bodyPr>
          <a:lstStyle/>
          <a:p>
            <a:pPr>
              <a:lnSpc>
                <a:spcPct val="90000"/>
              </a:lnSpc>
            </a:pPr>
            <a:r>
              <a:rPr lang="pl-PL" dirty="0">
                <a:solidFill>
                  <a:schemeClr val="bg2"/>
                </a:solidFill>
              </a:rPr>
              <a:t>Jak możemy pomóc dzieciom w bezpiecznym używaniu technologii</a:t>
            </a:r>
          </a:p>
        </p:txBody>
      </p:sp>
    </p:spTree>
    <p:extLst>
      <p:ext uri="{BB962C8B-B14F-4D97-AF65-F5344CB8AC3E}">
        <p14:creationId xmlns:p14="http://schemas.microsoft.com/office/powerpoint/2010/main" val="4038939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B96948-0C20-4059-A628-5D83B5D72B71}"/>
              </a:ext>
            </a:extLst>
          </p:cNvPr>
          <p:cNvSpPr>
            <a:spLocks noGrp="1"/>
          </p:cNvSpPr>
          <p:nvPr>
            <p:ph type="title"/>
          </p:nvPr>
        </p:nvSpPr>
        <p:spPr>
          <a:xfrm>
            <a:off x="931933" y="1162940"/>
            <a:ext cx="4515598" cy="4532120"/>
          </a:xfrm>
        </p:spPr>
        <p:txBody>
          <a:bodyPr anchor="ctr">
            <a:normAutofit/>
          </a:bodyPr>
          <a:lstStyle/>
          <a:p>
            <a:r>
              <a:rPr lang="pl-PL" sz="4400" dirty="0">
                <a:solidFill>
                  <a:srgbClr val="2A1A00"/>
                </a:solidFill>
              </a:rPr>
              <a:t>Modelowanie i wspólna nauka  </a:t>
            </a:r>
          </a:p>
        </p:txBody>
      </p:sp>
      <p:sp>
        <p:nvSpPr>
          <p:cNvPr id="3" name="Symbol zastępczy zawartości 2">
            <a:extLst>
              <a:ext uri="{FF2B5EF4-FFF2-40B4-BE49-F238E27FC236}">
                <a16:creationId xmlns:a16="http://schemas.microsoft.com/office/drawing/2014/main" id="{70A58AAB-CB01-451D-88F9-5D3F231A98D4}"/>
              </a:ext>
            </a:extLst>
          </p:cNvPr>
          <p:cNvSpPr>
            <a:spLocks noGrp="1"/>
          </p:cNvSpPr>
          <p:nvPr>
            <p:ph idx="1"/>
          </p:nvPr>
        </p:nvSpPr>
        <p:spPr>
          <a:xfrm>
            <a:off x="5963479" y="349857"/>
            <a:ext cx="5466522" cy="6082748"/>
          </a:xfrm>
        </p:spPr>
        <p:txBody>
          <a:bodyPr anchor="ctr">
            <a:normAutofit/>
          </a:bodyPr>
          <a:lstStyle/>
          <a:p>
            <a:pPr marL="0" indent="0">
              <a:buNone/>
            </a:pPr>
            <a:r>
              <a:rPr lang="pl-PL" sz="1400" dirty="0">
                <a:solidFill>
                  <a:srgbClr val="495765"/>
                </a:solidFill>
                <a:latin typeface="Times New Roman" panose="02020603050405020304" pitchFamily="18" charset="0"/>
              </a:rPr>
              <a:t>Tak, jak uczymy nasze dzieci zasad higieny, uczymy ich zasad funkcjonowania w społeczeństwie również powinniśmy wziąć odpowiedzialność za naukę funkcjonowania z nowymi technologiami. Niezbędna jest do tego nasza aktywna obecność przy tym. Nasze dzieci nie powinny samodzielnie i w samotności korzystać ze smartfonów, laptopów, tabletów, oglądać przypadkowych bajek. Wymaga to od nas OBECNOŚCI i czujności. </a:t>
            </a:r>
          </a:p>
          <a:p>
            <a:pPr marL="0" indent="0">
              <a:buNone/>
            </a:pPr>
            <a:r>
              <a:rPr lang="pl-PL" sz="1400" dirty="0">
                <a:solidFill>
                  <a:srgbClr val="495765"/>
                </a:solidFill>
                <a:latin typeface="Times New Roman" panose="02020603050405020304" pitchFamily="18" charset="0"/>
              </a:rPr>
              <a:t>Ważnym aspektem rozwoju dziecka w tym obszarze jest również nasze własne funkcjonowanie. Modelujemy pewne postawy i dziecko przyglądając się nam uzyskuje </a:t>
            </a:r>
            <a:r>
              <a:rPr lang="pl-PL" sz="1400" dirty="0" err="1">
                <a:solidFill>
                  <a:srgbClr val="495765"/>
                </a:solidFill>
                <a:latin typeface="Times New Roman" panose="02020603050405020304" pitchFamily="18" charset="0"/>
              </a:rPr>
              <a:t>mnówsto</a:t>
            </a:r>
            <a:r>
              <a:rPr lang="pl-PL" sz="1400" dirty="0">
                <a:solidFill>
                  <a:srgbClr val="495765"/>
                </a:solidFill>
                <a:latin typeface="Times New Roman" panose="02020603050405020304" pitchFamily="18" charset="0"/>
              </a:rPr>
              <a:t> informacji na temat tego, jak używa się nowych technologii. Założenie, że dziecko, które po powrocie z przedszkola widzi głównie rodzica „przyklejonego” do jakiegoś ekranu będzie pełne nowych pomysłów na zabawy, czytanie książek i odwiedzin u innych dzieci- jest bezpodstawne. Nie miejmy wobec naszych dzieci oczekiwań, którym sami nie umiemy sprostać. </a:t>
            </a:r>
          </a:p>
        </p:txBody>
      </p:sp>
    </p:spTree>
    <p:extLst>
      <p:ext uri="{BB962C8B-B14F-4D97-AF65-F5344CB8AC3E}">
        <p14:creationId xmlns:p14="http://schemas.microsoft.com/office/powerpoint/2010/main" val="220083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8F421E-C415-4CE2-A1C1-DAA848EDB1D6}"/>
              </a:ext>
            </a:extLst>
          </p:cNvPr>
          <p:cNvSpPr>
            <a:spLocks noGrp="1"/>
          </p:cNvSpPr>
          <p:nvPr>
            <p:ph type="ctrTitle"/>
          </p:nvPr>
        </p:nvSpPr>
        <p:spPr>
          <a:xfrm>
            <a:off x="159026" y="3176833"/>
            <a:ext cx="11534815" cy="2581538"/>
          </a:xfrm>
        </p:spPr>
        <p:txBody>
          <a:bodyPr>
            <a:normAutofit/>
          </a:bodyPr>
          <a:lstStyle/>
          <a:p>
            <a:r>
              <a:rPr lang="pl-PL" sz="8800" dirty="0"/>
              <a:t> rekomendacje </a:t>
            </a:r>
          </a:p>
        </p:txBody>
      </p:sp>
      <p:sp>
        <p:nvSpPr>
          <p:cNvPr id="3" name="Podtytuł 2">
            <a:extLst>
              <a:ext uri="{FF2B5EF4-FFF2-40B4-BE49-F238E27FC236}">
                <a16:creationId xmlns:a16="http://schemas.microsoft.com/office/drawing/2014/main" id="{CA8D5C8C-5BF0-4438-9D79-4EA95F491EE3}"/>
              </a:ext>
            </a:extLst>
          </p:cNvPr>
          <p:cNvSpPr>
            <a:spLocks noGrp="1"/>
          </p:cNvSpPr>
          <p:nvPr>
            <p:ph type="subTitle" idx="1"/>
          </p:nvPr>
        </p:nvSpPr>
        <p:spPr>
          <a:xfrm>
            <a:off x="2511945" y="5830278"/>
            <a:ext cx="8045373" cy="656492"/>
          </a:xfrm>
        </p:spPr>
        <p:txBody>
          <a:bodyPr>
            <a:normAutofit/>
          </a:bodyPr>
          <a:lstStyle/>
          <a:p>
            <a:pPr>
              <a:lnSpc>
                <a:spcPct val="90000"/>
              </a:lnSpc>
            </a:pPr>
            <a:r>
              <a:rPr lang="pl-PL" dirty="0">
                <a:solidFill>
                  <a:schemeClr val="bg2"/>
                </a:solidFill>
              </a:rPr>
              <a:t>Jak możemy pomóc dzieciom w bezpiecznym używaniu technologii</a:t>
            </a:r>
          </a:p>
        </p:txBody>
      </p:sp>
    </p:spTree>
    <p:extLst>
      <p:ext uri="{BB962C8B-B14F-4D97-AF65-F5344CB8AC3E}">
        <p14:creationId xmlns:p14="http://schemas.microsoft.com/office/powerpoint/2010/main" val="2014075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B96948-0C20-4059-A628-5D83B5D72B71}"/>
              </a:ext>
            </a:extLst>
          </p:cNvPr>
          <p:cNvSpPr>
            <a:spLocks noGrp="1"/>
          </p:cNvSpPr>
          <p:nvPr>
            <p:ph type="title"/>
          </p:nvPr>
        </p:nvSpPr>
        <p:spPr>
          <a:xfrm>
            <a:off x="931933" y="1162940"/>
            <a:ext cx="4515598" cy="4532120"/>
          </a:xfrm>
        </p:spPr>
        <p:txBody>
          <a:bodyPr anchor="ctr">
            <a:normAutofit/>
          </a:bodyPr>
          <a:lstStyle/>
          <a:p>
            <a:r>
              <a:rPr lang="pl-PL" sz="4400" dirty="0">
                <a:solidFill>
                  <a:srgbClr val="2A1A00"/>
                </a:solidFill>
              </a:rPr>
              <a:t>ustal limity i zasady </a:t>
            </a:r>
          </a:p>
        </p:txBody>
      </p:sp>
      <p:sp>
        <p:nvSpPr>
          <p:cNvPr id="3" name="Symbol zastępczy zawartości 2">
            <a:extLst>
              <a:ext uri="{FF2B5EF4-FFF2-40B4-BE49-F238E27FC236}">
                <a16:creationId xmlns:a16="http://schemas.microsoft.com/office/drawing/2014/main" id="{70A58AAB-CB01-451D-88F9-5D3F231A98D4}"/>
              </a:ext>
            </a:extLst>
          </p:cNvPr>
          <p:cNvSpPr>
            <a:spLocks noGrp="1"/>
          </p:cNvSpPr>
          <p:nvPr>
            <p:ph idx="1"/>
          </p:nvPr>
        </p:nvSpPr>
        <p:spPr>
          <a:xfrm>
            <a:off x="5963479" y="349857"/>
            <a:ext cx="5466522" cy="6082748"/>
          </a:xfrm>
        </p:spPr>
        <p:txBody>
          <a:bodyPr anchor="ctr">
            <a:normAutofit/>
          </a:bodyPr>
          <a:lstStyle/>
          <a:p>
            <a:pPr marL="0" indent="0">
              <a:buNone/>
            </a:pPr>
            <a:r>
              <a:rPr lang="pl-PL" sz="1400" dirty="0">
                <a:solidFill>
                  <a:srgbClr val="495765"/>
                </a:solidFill>
                <a:latin typeface="Times New Roman" panose="02020603050405020304" pitchFamily="18" charset="0"/>
              </a:rPr>
              <a:t>Zasady ekranowe (im wcześniej wprowadzone, tym łatwiej- np. 2 razy w tygodniu oglądamy bajki) </a:t>
            </a:r>
          </a:p>
          <a:p>
            <a:pPr marL="0" indent="0">
              <a:buNone/>
            </a:pPr>
            <a:r>
              <a:rPr lang="pl-PL" sz="1400" dirty="0">
                <a:solidFill>
                  <a:srgbClr val="495765"/>
                </a:solidFill>
                <a:latin typeface="Times New Roman" panose="02020603050405020304" pitchFamily="18" charset="0"/>
              </a:rPr>
              <a:t>Jak najmniej biernego oglądania (postarajmy się o wprowadzenie zamiast biernego oglądania jakieś aplikacje, które wymagają interakcji) </a:t>
            </a:r>
          </a:p>
          <a:p>
            <a:pPr marL="0" indent="0">
              <a:buNone/>
            </a:pPr>
            <a:r>
              <a:rPr lang="pl-PL" sz="1400" dirty="0">
                <a:solidFill>
                  <a:srgbClr val="495765"/>
                </a:solidFill>
                <a:latin typeface="Times New Roman" panose="02020603050405020304" pitchFamily="18" charset="0"/>
              </a:rPr>
              <a:t>Zasada 30 minut (przed spaniem)</a:t>
            </a:r>
          </a:p>
        </p:txBody>
      </p:sp>
    </p:spTree>
    <p:extLst>
      <p:ext uri="{BB962C8B-B14F-4D97-AF65-F5344CB8AC3E}">
        <p14:creationId xmlns:p14="http://schemas.microsoft.com/office/powerpoint/2010/main" val="451608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B96948-0C20-4059-A628-5D83B5D72B71}"/>
              </a:ext>
            </a:extLst>
          </p:cNvPr>
          <p:cNvSpPr>
            <a:spLocks noGrp="1"/>
          </p:cNvSpPr>
          <p:nvPr>
            <p:ph type="title"/>
          </p:nvPr>
        </p:nvSpPr>
        <p:spPr>
          <a:xfrm>
            <a:off x="931933" y="1162940"/>
            <a:ext cx="4515598" cy="4532120"/>
          </a:xfrm>
        </p:spPr>
        <p:txBody>
          <a:bodyPr anchor="ctr">
            <a:normAutofit/>
          </a:bodyPr>
          <a:lstStyle/>
          <a:p>
            <a:r>
              <a:rPr lang="pl-PL" sz="4400" dirty="0">
                <a:solidFill>
                  <a:srgbClr val="2A1A00"/>
                </a:solidFill>
              </a:rPr>
              <a:t>Sprawdź swoje sprawdzanie </a:t>
            </a:r>
          </a:p>
        </p:txBody>
      </p:sp>
      <p:sp>
        <p:nvSpPr>
          <p:cNvPr id="3" name="Symbol zastępczy zawartości 2">
            <a:extLst>
              <a:ext uri="{FF2B5EF4-FFF2-40B4-BE49-F238E27FC236}">
                <a16:creationId xmlns:a16="http://schemas.microsoft.com/office/drawing/2014/main" id="{70A58AAB-CB01-451D-88F9-5D3F231A98D4}"/>
              </a:ext>
            </a:extLst>
          </p:cNvPr>
          <p:cNvSpPr>
            <a:spLocks noGrp="1"/>
          </p:cNvSpPr>
          <p:nvPr>
            <p:ph idx="1"/>
          </p:nvPr>
        </p:nvSpPr>
        <p:spPr>
          <a:xfrm>
            <a:off x="5963479" y="349857"/>
            <a:ext cx="5466522" cy="6082748"/>
          </a:xfrm>
        </p:spPr>
        <p:txBody>
          <a:bodyPr anchor="ctr">
            <a:normAutofit/>
          </a:bodyPr>
          <a:lstStyle/>
          <a:p>
            <a:pPr marL="0" indent="0">
              <a:buNone/>
            </a:pPr>
            <a:r>
              <a:rPr lang="pl-PL" sz="1400" dirty="0">
                <a:solidFill>
                  <a:srgbClr val="495765"/>
                </a:solidFill>
                <a:latin typeface="Times New Roman" panose="02020603050405020304" pitchFamily="18" charset="0"/>
              </a:rPr>
              <a:t>Modelowanie (ile ty czasu rodzicu spędzasz przed telefonem?, widzi nasze interakcje z urządzeniem). </a:t>
            </a:r>
          </a:p>
          <a:p>
            <a:pPr marL="0" indent="0">
              <a:buNone/>
            </a:pPr>
            <a:r>
              <a:rPr lang="pl-PL" sz="1400" dirty="0">
                <a:solidFill>
                  <a:srgbClr val="495765"/>
                </a:solidFill>
                <a:latin typeface="Times New Roman" panose="02020603050405020304" pitchFamily="18" charset="0"/>
              </a:rPr>
              <a:t>Zaspokajanie potrzeb (jeśli czegoś nie zrozumie, jeśli nie zna zasad gry, to nasza rola, aby mu wytłumaczyć) </a:t>
            </a:r>
          </a:p>
        </p:txBody>
      </p:sp>
    </p:spTree>
    <p:extLst>
      <p:ext uri="{BB962C8B-B14F-4D97-AF65-F5344CB8AC3E}">
        <p14:creationId xmlns:p14="http://schemas.microsoft.com/office/powerpoint/2010/main" val="586826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8F421E-C415-4CE2-A1C1-DAA848EDB1D6}"/>
              </a:ext>
            </a:extLst>
          </p:cNvPr>
          <p:cNvSpPr>
            <a:spLocks noGrp="1"/>
          </p:cNvSpPr>
          <p:nvPr>
            <p:ph type="ctrTitle"/>
          </p:nvPr>
        </p:nvSpPr>
        <p:spPr>
          <a:xfrm>
            <a:off x="159026" y="3176833"/>
            <a:ext cx="11534815" cy="2581538"/>
          </a:xfrm>
        </p:spPr>
        <p:txBody>
          <a:bodyPr>
            <a:normAutofit/>
          </a:bodyPr>
          <a:lstStyle/>
          <a:p>
            <a:r>
              <a:rPr lang="pl-PL" sz="8800" dirty="0"/>
              <a:t> statystyka</a:t>
            </a:r>
          </a:p>
        </p:txBody>
      </p:sp>
      <p:sp>
        <p:nvSpPr>
          <p:cNvPr id="3" name="Podtytuł 2">
            <a:extLst>
              <a:ext uri="{FF2B5EF4-FFF2-40B4-BE49-F238E27FC236}">
                <a16:creationId xmlns:a16="http://schemas.microsoft.com/office/drawing/2014/main" id="{CA8D5C8C-5BF0-4438-9D79-4EA95F491EE3}"/>
              </a:ext>
            </a:extLst>
          </p:cNvPr>
          <p:cNvSpPr>
            <a:spLocks noGrp="1"/>
          </p:cNvSpPr>
          <p:nvPr>
            <p:ph type="subTitle" idx="1"/>
          </p:nvPr>
        </p:nvSpPr>
        <p:spPr>
          <a:xfrm>
            <a:off x="2511945" y="5830278"/>
            <a:ext cx="8045373" cy="656492"/>
          </a:xfrm>
        </p:spPr>
        <p:txBody>
          <a:bodyPr>
            <a:normAutofit/>
          </a:bodyPr>
          <a:lstStyle/>
          <a:p>
            <a:pPr>
              <a:lnSpc>
                <a:spcPct val="90000"/>
              </a:lnSpc>
            </a:pPr>
            <a:r>
              <a:rPr lang="pl-PL" dirty="0">
                <a:solidFill>
                  <a:schemeClr val="bg2"/>
                </a:solidFill>
              </a:rPr>
              <a:t>Jak polskie dzieci używają nowych technologii </a:t>
            </a:r>
          </a:p>
        </p:txBody>
      </p:sp>
    </p:spTree>
    <p:extLst>
      <p:ext uri="{BB962C8B-B14F-4D97-AF65-F5344CB8AC3E}">
        <p14:creationId xmlns:p14="http://schemas.microsoft.com/office/powerpoint/2010/main" val="1073229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B96948-0C20-4059-A628-5D83B5D72B71}"/>
              </a:ext>
            </a:extLst>
          </p:cNvPr>
          <p:cNvSpPr>
            <a:spLocks noGrp="1"/>
          </p:cNvSpPr>
          <p:nvPr>
            <p:ph type="title"/>
          </p:nvPr>
        </p:nvSpPr>
        <p:spPr>
          <a:xfrm>
            <a:off x="931933" y="1162940"/>
            <a:ext cx="4515598" cy="4532120"/>
          </a:xfrm>
        </p:spPr>
        <p:txBody>
          <a:bodyPr anchor="ctr">
            <a:normAutofit/>
          </a:bodyPr>
          <a:lstStyle/>
          <a:p>
            <a:r>
              <a:rPr lang="pl-PL" sz="4400" dirty="0">
                <a:solidFill>
                  <a:srgbClr val="2A1A00"/>
                </a:solidFill>
              </a:rPr>
              <a:t>Rozłącz się aby się połączyć </a:t>
            </a:r>
          </a:p>
        </p:txBody>
      </p:sp>
      <p:sp>
        <p:nvSpPr>
          <p:cNvPr id="3" name="Symbol zastępczy zawartości 2">
            <a:extLst>
              <a:ext uri="{FF2B5EF4-FFF2-40B4-BE49-F238E27FC236}">
                <a16:creationId xmlns:a16="http://schemas.microsoft.com/office/drawing/2014/main" id="{70A58AAB-CB01-451D-88F9-5D3F231A98D4}"/>
              </a:ext>
            </a:extLst>
          </p:cNvPr>
          <p:cNvSpPr>
            <a:spLocks noGrp="1"/>
          </p:cNvSpPr>
          <p:nvPr>
            <p:ph idx="1"/>
          </p:nvPr>
        </p:nvSpPr>
        <p:spPr>
          <a:xfrm>
            <a:off x="5963479" y="349857"/>
            <a:ext cx="5466522" cy="6082748"/>
          </a:xfrm>
        </p:spPr>
        <p:txBody>
          <a:bodyPr anchor="ctr">
            <a:normAutofit/>
          </a:bodyPr>
          <a:lstStyle/>
          <a:p>
            <a:pPr marL="0" indent="0">
              <a:buNone/>
            </a:pPr>
            <a:r>
              <a:rPr lang="pl-PL" sz="1400" dirty="0" err="1">
                <a:solidFill>
                  <a:srgbClr val="495765"/>
                </a:solidFill>
                <a:latin typeface="Times New Roman" panose="02020603050405020304" pitchFamily="18" charset="0"/>
              </a:rPr>
              <a:t>Detox</a:t>
            </a:r>
            <a:r>
              <a:rPr lang="pl-PL" sz="1400" dirty="0">
                <a:solidFill>
                  <a:srgbClr val="495765"/>
                </a:solidFill>
                <a:latin typeface="Times New Roman" panose="02020603050405020304" pitchFamily="18" charset="0"/>
              </a:rPr>
              <a:t> cyfrowy (np. weekend tylko dla rodziny- spróbujmy zaplanować sobie czas)- będzie to na korzyść relacji w rodzinie </a:t>
            </a:r>
          </a:p>
          <a:p>
            <a:pPr marL="0" indent="0">
              <a:buNone/>
            </a:pPr>
            <a:r>
              <a:rPr lang="pl-PL" sz="1400" dirty="0">
                <a:solidFill>
                  <a:srgbClr val="495765"/>
                </a:solidFill>
                <a:latin typeface="Times New Roman" panose="02020603050405020304" pitchFamily="18" charset="0"/>
              </a:rPr>
              <a:t>Relacje (zróbmy coś razem, bez ekranu) </a:t>
            </a:r>
          </a:p>
          <a:p>
            <a:pPr marL="0" indent="0">
              <a:buNone/>
            </a:pPr>
            <a:r>
              <a:rPr lang="pl-PL" sz="1400" dirty="0">
                <a:solidFill>
                  <a:srgbClr val="495765"/>
                </a:solidFill>
                <a:latin typeface="Times New Roman" panose="02020603050405020304" pitchFamily="18" charset="0"/>
              </a:rPr>
              <a:t>Różne aktywności (biegamy, malujemy, uczymy się, składamy pranie, robimy babeczki, relacje rówieśnicze)- ogólny rozwój </a:t>
            </a:r>
          </a:p>
        </p:txBody>
      </p:sp>
    </p:spTree>
    <p:extLst>
      <p:ext uri="{BB962C8B-B14F-4D97-AF65-F5344CB8AC3E}">
        <p14:creationId xmlns:p14="http://schemas.microsoft.com/office/powerpoint/2010/main" val="2962828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B96948-0C20-4059-A628-5D83B5D72B71}"/>
              </a:ext>
            </a:extLst>
          </p:cNvPr>
          <p:cNvSpPr>
            <a:spLocks noGrp="1"/>
          </p:cNvSpPr>
          <p:nvPr>
            <p:ph type="title"/>
          </p:nvPr>
        </p:nvSpPr>
        <p:spPr>
          <a:xfrm>
            <a:off x="931933" y="1162940"/>
            <a:ext cx="4515598" cy="4532120"/>
          </a:xfrm>
        </p:spPr>
        <p:txBody>
          <a:bodyPr anchor="ctr">
            <a:normAutofit/>
          </a:bodyPr>
          <a:lstStyle/>
          <a:p>
            <a:r>
              <a:rPr lang="pl-PL" sz="4400" dirty="0">
                <a:solidFill>
                  <a:srgbClr val="2A1A00"/>
                </a:solidFill>
              </a:rPr>
              <a:t>Edukacja i rozwój </a:t>
            </a:r>
          </a:p>
        </p:txBody>
      </p:sp>
      <p:sp>
        <p:nvSpPr>
          <p:cNvPr id="3" name="Symbol zastępczy zawartości 2">
            <a:extLst>
              <a:ext uri="{FF2B5EF4-FFF2-40B4-BE49-F238E27FC236}">
                <a16:creationId xmlns:a16="http://schemas.microsoft.com/office/drawing/2014/main" id="{70A58AAB-CB01-451D-88F9-5D3F231A98D4}"/>
              </a:ext>
            </a:extLst>
          </p:cNvPr>
          <p:cNvSpPr>
            <a:spLocks noGrp="1"/>
          </p:cNvSpPr>
          <p:nvPr>
            <p:ph idx="1"/>
          </p:nvPr>
        </p:nvSpPr>
        <p:spPr>
          <a:xfrm>
            <a:off x="5963479" y="349857"/>
            <a:ext cx="5466522" cy="6082748"/>
          </a:xfrm>
        </p:spPr>
        <p:txBody>
          <a:bodyPr anchor="ctr">
            <a:normAutofit/>
          </a:bodyPr>
          <a:lstStyle/>
          <a:p>
            <a:pPr marL="0" indent="0">
              <a:buNone/>
            </a:pPr>
            <a:r>
              <a:rPr lang="pl-PL" sz="1400" dirty="0">
                <a:solidFill>
                  <a:srgbClr val="495765"/>
                </a:solidFill>
                <a:latin typeface="Times New Roman" panose="02020603050405020304" pitchFamily="18" charset="0"/>
              </a:rPr>
              <a:t>Dobra i zła wiadomość jednocześnie: odpowiednie wprowadzenie dziecka w świat technologii cyfrowej może wspomóc jego rozwój poznawczy, językowy i społeczny:</a:t>
            </a:r>
          </a:p>
          <a:p>
            <a:pPr>
              <a:buFontTx/>
              <a:buChar char="-"/>
            </a:pPr>
            <a:r>
              <a:rPr lang="pl-PL" sz="1400" dirty="0">
                <a:solidFill>
                  <a:srgbClr val="495765"/>
                </a:solidFill>
                <a:latin typeface="Times New Roman" panose="02020603050405020304" pitchFamily="18" charset="0"/>
              </a:rPr>
              <a:t>Aplikacje i gry interaktywne, jak najmniej biernego oglądania </a:t>
            </a:r>
          </a:p>
          <a:p>
            <a:pPr>
              <a:buFontTx/>
              <a:buChar char="-"/>
            </a:pPr>
            <a:r>
              <a:rPr lang="pl-PL" sz="1400" dirty="0">
                <a:solidFill>
                  <a:srgbClr val="495765"/>
                </a:solidFill>
                <a:latin typeface="Times New Roman" panose="02020603050405020304" pitchFamily="18" charset="0"/>
              </a:rPr>
              <a:t>Zawsze razem (żeby nie rozluźniać relacji w rodzinie) </a:t>
            </a:r>
          </a:p>
          <a:p>
            <a:pPr>
              <a:buFontTx/>
              <a:buChar char="-"/>
            </a:pPr>
            <a:r>
              <a:rPr lang="pl-PL" sz="1400" dirty="0">
                <a:solidFill>
                  <a:srgbClr val="495765"/>
                </a:solidFill>
                <a:latin typeface="Times New Roman" panose="02020603050405020304" pitchFamily="18" charset="0"/>
              </a:rPr>
              <a:t>&lt; 30 minut  </a:t>
            </a:r>
          </a:p>
        </p:txBody>
      </p:sp>
    </p:spTree>
    <p:extLst>
      <p:ext uri="{BB962C8B-B14F-4D97-AF65-F5344CB8AC3E}">
        <p14:creationId xmlns:p14="http://schemas.microsoft.com/office/powerpoint/2010/main" val="42584559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3013F3-E872-41FB-9CAC-70721A225293}"/>
              </a:ext>
            </a:extLst>
          </p:cNvPr>
          <p:cNvSpPr>
            <a:spLocks noGrp="1"/>
          </p:cNvSpPr>
          <p:nvPr>
            <p:ph type="title"/>
          </p:nvPr>
        </p:nvSpPr>
        <p:spPr>
          <a:xfrm>
            <a:off x="5195727" y="382385"/>
            <a:ext cx="6335338" cy="1492132"/>
          </a:xfrm>
        </p:spPr>
        <p:txBody>
          <a:bodyPr>
            <a:normAutofit/>
          </a:bodyPr>
          <a:lstStyle/>
          <a:p>
            <a:r>
              <a:rPr lang="pl-PL" dirty="0"/>
              <a:t>Polecane strony do wspólnego bycia </a:t>
            </a:r>
          </a:p>
        </p:txBody>
      </p:sp>
      <p:pic>
        <p:nvPicPr>
          <p:cNvPr id="5" name="Obraz 4" descr="Zbliżenie tygrysa w lesie">
            <a:extLst>
              <a:ext uri="{FF2B5EF4-FFF2-40B4-BE49-F238E27FC236}">
                <a16:creationId xmlns:a16="http://schemas.microsoft.com/office/drawing/2014/main" id="{90B3267E-A030-4E36-8BC1-39BFD4BFAD78}"/>
              </a:ext>
            </a:extLst>
          </p:cNvPr>
          <p:cNvPicPr>
            <a:picLocks noChangeAspect="1"/>
          </p:cNvPicPr>
          <p:nvPr/>
        </p:nvPicPr>
        <p:blipFill rotWithShape="1">
          <a:blip r:embed="rId2"/>
          <a:srcRect l="33150" r="26860" b="1"/>
          <a:stretch/>
        </p:blipFill>
        <p:spPr>
          <a:xfrm>
            <a:off x="688434" y="-9525"/>
            <a:ext cx="4129822" cy="6867525"/>
          </a:xfrm>
          <a:prstGeom prst="rect">
            <a:avLst/>
          </a:prstGeom>
        </p:spPr>
      </p:pic>
      <p:sp>
        <p:nvSpPr>
          <p:cNvPr id="10" name="Freeform 6">
            <a:extLst>
              <a:ext uri="{FF2B5EF4-FFF2-40B4-BE49-F238E27FC236}">
                <a16:creationId xmlns:a16="http://schemas.microsoft.com/office/drawing/2014/main" id="{13BB9F0A-A6B1-43FD-ABFD-B67F0052CA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3" name="Symbol zastępczy zawartości 2">
            <a:extLst>
              <a:ext uri="{FF2B5EF4-FFF2-40B4-BE49-F238E27FC236}">
                <a16:creationId xmlns:a16="http://schemas.microsoft.com/office/drawing/2014/main" id="{C8DABE87-6323-4832-824B-A131CEBA0D94}"/>
              </a:ext>
            </a:extLst>
          </p:cNvPr>
          <p:cNvSpPr>
            <a:spLocks noGrp="1"/>
          </p:cNvSpPr>
          <p:nvPr>
            <p:ph idx="1"/>
          </p:nvPr>
        </p:nvSpPr>
        <p:spPr>
          <a:xfrm>
            <a:off x="5195727" y="2286001"/>
            <a:ext cx="6335338" cy="3593591"/>
          </a:xfrm>
        </p:spPr>
        <p:txBody>
          <a:bodyPr>
            <a:normAutofit fontScale="62500" lnSpcReduction="20000"/>
          </a:bodyPr>
          <a:lstStyle/>
          <a:p>
            <a:pPr marL="342900" lvl="0" indent="-342900">
              <a:buSzPts val="1000"/>
              <a:buFont typeface="Symbol" panose="05050102010706020507" pitchFamily="18" charset="2"/>
              <a:buChar char=""/>
              <a:tabLst>
                <a:tab pos="457200" algn="l"/>
              </a:tabLst>
            </a:pPr>
            <a:r>
              <a:rPr lang="pl-PL" sz="1800" u="sng" dirty="0">
                <a:solidFill>
                  <a:srgbClr val="1E1109"/>
                </a:solidFill>
                <a:effectLst/>
                <a:latin typeface="Abadi" panose="020B0604020104020204" pitchFamily="34" charset="0"/>
                <a:ea typeface="Times New Roman" panose="02020603050405020304" pitchFamily="18" charset="0"/>
                <a:cs typeface="Arial" panose="020B0604020202020204" pitchFamily="34" charset="0"/>
                <a:hlinkClick r:id="rId3"/>
              </a:rPr>
              <a:t>www.necio.pl</a:t>
            </a:r>
            <a:r>
              <a:rPr lang="pl-PL" sz="1800" dirty="0">
                <a:solidFill>
                  <a:srgbClr val="333333"/>
                </a:solidFill>
                <a:effectLst/>
                <a:latin typeface="Abadi" panose="020B0604020104020204" pitchFamily="34" charset="0"/>
                <a:ea typeface="Times New Roman" panose="02020603050405020304" pitchFamily="18" charset="0"/>
                <a:cs typeface="Arial" panose="020B0604020202020204" pitchFamily="34" charset="0"/>
              </a:rPr>
              <a:t>- projekt edukacyjny skierowany do dzieci wieku 4-6 lat, po</a:t>
            </a:r>
            <a:r>
              <a:rPr lang="pl-PL" sz="1800" dirty="0">
                <a:solidFill>
                  <a:srgbClr val="333333"/>
                </a:solidFill>
                <a:effectLst/>
                <a:latin typeface="Calibri" panose="020F0502020204030204" pitchFamily="34" charset="0"/>
                <a:ea typeface="Times New Roman" panose="02020603050405020304" pitchFamily="18" charset="0"/>
              </a:rPr>
              <a:t>ś</a:t>
            </a:r>
            <a:r>
              <a:rPr lang="pl-PL" sz="1800" dirty="0">
                <a:solidFill>
                  <a:srgbClr val="333333"/>
                </a:solidFill>
                <a:effectLst/>
                <a:latin typeface="Abadi" panose="020B0604020104020204" pitchFamily="34" charset="0"/>
                <a:ea typeface="Times New Roman" panose="02020603050405020304" pitchFamily="18" charset="0"/>
                <a:cs typeface="Arial" panose="020B0604020202020204" pitchFamily="34" charset="0"/>
              </a:rPr>
              <a:t>wi</a:t>
            </a:r>
            <a:r>
              <a:rPr lang="pl-PL" sz="1800" dirty="0">
                <a:solidFill>
                  <a:srgbClr val="333333"/>
                </a:solidFill>
                <a:effectLst/>
                <a:latin typeface="Calibri" panose="020F0502020204030204" pitchFamily="34" charset="0"/>
                <a:ea typeface="Times New Roman" panose="02020603050405020304" pitchFamily="18" charset="0"/>
              </a:rPr>
              <a:t>ę</a:t>
            </a:r>
            <a:r>
              <a:rPr lang="pl-PL" sz="1800" dirty="0">
                <a:solidFill>
                  <a:srgbClr val="333333"/>
                </a:solidFill>
                <a:effectLst/>
                <a:latin typeface="Abadi" panose="020B0604020104020204" pitchFamily="34" charset="0"/>
                <a:ea typeface="Times New Roman" panose="02020603050405020304" pitchFamily="18" charset="0"/>
                <a:cs typeface="Arial" panose="020B0604020202020204" pitchFamily="34" charset="0"/>
              </a:rPr>
              <a:t>cony bezpiecznemu korzystaniu z Internetu, zestaw gier i zabaw edukacyjnych</a:t>
            </a:r>
            <a:r>
              <a:rPr lang="pl-PL" sz="1800" dirty="0">
                <a:solidFill>
                  <a:srgbClr val="545454"/>
                </a:solidFill>
                <a:effectLst/>
                <a:latin typeface="Abadi" panose="020B0604020104020204" pitchFamily="34" charset="0"/>
                <a:ea typeface="Times New Roman" panose="02020603050405020304" pitchFamily="18" charset="0"/>
                <a:cs typeface="Arial" panose="020B0604020202020204" pitchFamily="34" charset="0"/>
              </a:rPr>
              <a:t>;</a:t>
            </a:r>
            <a:endParaRPr lang="pl-PL"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pl-PL" sz="1800" u="sng" dirty="0">
                <a:solidFill>
                  <a:srgbClr val="1E1109"/>
                </a:solidFill>
                <a:effectLst/>
                <a:latin typeface="Abadi" panose="020B0604020104020204" pitchFamily="34" charset="0"/>
                <a:ea typeface="Times New Roman" panose="02020603050405020304" pitchFamily="18" charset="0"/>
                <a:cs typeface="Arial" panose="020B0604020202020204" pitchFamily="34" charset="0"/>
                <a:hlinkClick r:id="rId4"/>
              </a:rPr>
              <a:t>www.lightbot.pl</a:t>
            </a:r>
            <a:r>
              <a:rPr lang="pl-PL" sz="1800" dirty="0">
                <a:solidFill>
                  <a:srgbClr val="333333"/>
                </a:solidFill>
                <a:effectLst/>
                <a:latin typeface="Abadi" panose="020B0604020104020204" pitchFamily="34" charset="0"/>
                <a:ea typeface="Times New Roman" panose="02020603050405020304" pitchFamily="18" charset="0"/>
                <a:cs typeface="Arial" panose="020B0604020202020204" pitchFamily="34" charset="0"/>
              </a:rPr>
              <a:t>- gra logiczna oparta na kodowaniu, potajemnie uczy logiki programowania podczas gry;</a:t>
            </a:r>
            <a:endParaRPr lang="pl-PL"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pl-PL" sz="1800" u="sng" dirty="0">
                <a:solidFill>
                  <a:srgbClr val="1E1109"/>
                </a:solidFill>
                <a:effectLst/>
                <a:latin typeface="Abadi" panose="020B0604020104020204" pitchFamily="34" charset="0"/>
                <a:ea typeface="Times New Roman" panose="02020603050405020304" pitchFamily="18" charset="0"/>
                <a:cs typeface="Arial" panose="020B0604020202020204" pitchFamily="34" charset="0"/>
                <a:hlinkClick r:id="rId5"/>
              </a:rPr>
              <a:t>www.balonplum.pl</a:t>
            </a:r>
            <a:r>
              <a:rPr lang="pl-PL" sz="1800" dirty="0">
                <a:solidFill>
                  <a:srgbClr val="333333"/>
                </a:solidFill>
                <a:effectLst/>
                <a:latin typeface="Abadi" panose="020B0604020104020204" pitchFamily="34" charset="0"/>
                <a:ea typeface="Times New Roman" panose="02020603050405020304" pitchFamily="18" charset="0"/>
                <a:cs typeface="Arial" panose="020B0604020202020204" pitchFamily="34" charset="0"/>
              </a:rPr>
              <a:t>- platforma do zabaw i gier dla dzieci, platforma artyku</a:t>
            </a:r>
            <a:r>
              <a:rPr lang="pl-PL" sz="1800" dirty="0">
                <a:solidFill>
                  <a:srgbClr val="333333"/>
                </a:solidFill>
                <a:effectLst/>
                <a:latin typeface="Calibri" panose="020F0502020204030204" pitchFamily="34" charset="0"/>
                <a:ea typeface="Times New Roman" panose="02020603050405020304" pitchFamily="18" charset="0"/>
              </a:rPr>
              <a:t>ł</a:t>
            </a:r>
            <a:r>
              <a:rPr lang="pl-PL" sz="1800" dirty="0">
                <a:solidFill>
                  <a:srgbClr val="333333"/>
                </a:solidFill>
                <a:effectLst/>
                <a:latin typeface="Abadi" panose="020B0604020104020204" pitchFamily="34" charset="0"/>
                <a:ea typeface="Times New Roman" panose="02020603050405020304" pitchFamily="18" charset="0"/>
                <a:cs typeface="Abadi" panose="020B0604020104020204" pitchFamily="34" charset="0"/>
              </a:rPr>
              <a:t>ó</a:t>
            </a:r>
            <a:r>
              <a:rPr lang="pl-PL" sz="1800" dirty="0">
                <a:solidFill>
                  <a:srgbClr val="333333"/>
                </a:solidFill>
                <a:effectLst/>
                <a:latin typeface="Abadi" panose="020B0604020104020204" pitchFamily="34" charset="0"/>
                <a:ea typeface="Times New Roman" panose="02020603050405020304" pitchFamily="18" charset="0"/>
                <a:cs typeface="Arial" panose="020B0604020202020204" pitchFamily="34" charset="0"/>
              </a:rPr>
              <a:t>w i porad tak</a:t>
            </a:r>
            <a:r>
              <a:rPr lang="pl-PL" sz="1800" dirty="0">
                <a:solidFill>
                  <a:srgbClr val="333333"/>
                </a:solidFill>
                <a:effectLst/>
                <a:latin typeface="Calibri" panose="020F0502020204030204" pitchFamily="34" charset="0"/>
                <a:ea typeface="Times New Roman" panose="02020603050405020304" pitchFamily="18" charset="0"/>
              </a:rPr>
              <a:t>ż</a:t>
            </a:r>
            <a:r>
              <a:rPr lang="pl-PL" sz="1800" dirty="0">
                <a:solidFill>
                  <a:srgbClr val="333333"/>
                </a:solidFill>
                <a:effectLst/>
                <a:latin typeface="Abadi" panose="020B0604020104020204" pitchFamily="34" charset="0"/>
                <a:ea typeface="Times New Roman" panose="02020603050405020304" pitchFamily="18" charset="0"/>
                <a:cs typeface="Arial" panose="020B0604020202020204" pitchFamily="34" charset="0"/>
              </a:rPr>
              <a:t>e dla rodziców;</a:t>
            </a:r>
            <a:endParaRPr lang="pl-PL"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pl-PL" sz="1800" u="sng" dirty="0">
                <a:solidFill>
                  <a:srgbClr val="1E1109"/>
                </a:solidFill>
                <a:effectLst/>
                <a:latin typeface="Abadi" panose="020B0604020104020204" pitchFamily="34" charset="0"/>
                <a:ea typeface="Times New Roman" panose="02020603050405020304" pitchFamily="18" charset="0"/>
                <a:cs typeface="Arial" panose="020B0604020202020204" pitchFamily="34" charset="0"/>
                <a:hlinkClick r:id="rId6"/>
              </a:rPr>
              <a:t>www.ciufcia.pl</a:t>
            </a:r>
            <a:r>
              <a:rPr lang="pl-PL" sz="1800" dirty="0">
                <a:solidFill>
                  <a:srgbClr val="333333"/>
                </a:solidFill>
                <a:effectLst/>
                <a:latin typeface="Abadi" panose="020B0604020104020204" pitchFamily="34" charset="0"/>
                <a:ea typeface="Times New Roman" panose="02020603050405020304" pitchFamily="18" charset="0"/>
                <a:cs typeface="Arial" panose="020B0604020202020204" pitchFamily="34" charset="0"/>
              </a:rPr>
              <a:t> – zbiór edukacyjnych gier online dla dziewczynek i ch</a:t>
            </a:r>
            <a:r>
              <a:rPr lang="pl-PL" sz="1800" dirty="0">
                <a:solidFill>
                  <a:srgbClr val="333333"/>
                </a:solidFill>
                <a:effectLst/>
                <a:latin typeface="Calibri" panose="020F0502020204030204" pitchFamily="34" charset="0"/>
                <a:ea typeface="Times New Roman" panose="02020603050405020304" pitchFamily="18" charset="0"/>
              </a:rPr>
              <a:t>ł</a:t>
            </a:r>
            <a:r>
              <a:rPr lang="pl-PL" sz="1800" dirty="0">
                <a:solidFill>
                  <a:srgbClr val="333333"/>
                </a:solidFill>
                <a:effectLst/>
                <a:latin typeface="Abadi" panose="020B0604020104020204" pitchFamily="34" charset="0"/>
                <a:ea typeface="Times New Roman" panose="02020603050405020304" pitchFamily="18" charset="0"/>
                <a:cs typeface="Arial" panose="020B0604020202020204" pitchFamily="34" charset="0"/>
              </a:rPr>
              <a:t>opc</a:t>
            </a:r>
            <a:r>
              <a:rPr lang="pl-PL" sz="1800" dirty="0">
                <a:solidFill>
                  <a:srgbClr val="333333"/>
                </a:solidFill>
                <a:effectLst/>
                <a:latin typeface="Abadi" panose="020B0604020104020204" pitchFamily="34" charset="0"/>
                <a:ea typeface="Times New Roman" panose="02020603050405020304" pitchFamily="18" charset="0"/>
                <a:cs typeface="Abadi" panose="020B0604020104020204" pitchFamily="34" charset="0"/>
              </a:rPr>
              <a:t>ó</a:t>
            </a:r>
            <a:r>
              <a:rPr lang="pl-PL" sz="1800" dirty="0">
                <a:solidFill>
                  <a:srgbClr val="333333"/>
                </a:solidFill>
                <a:effectLst/>
                <a:latin typeface="Abadi" panose="020B0604020104020204" pitchFamily="34" charset="0"/>
                <a:ea typeface="Times New Roman" panose="02020603050405020304" pitchFamily="18" charset="0"/>
                <a:cs typeface="Arial" panose="020B0604020202020204" pitchFamily="34" charset="0"/>
              </a:rPr>
              <a:t>w, specjalnie zaprojektowanych dla dzieci w wieku 2-6 lat. Stopie</a:t>
            </a:r>
            <a:r>
              <a:rPr lang="pl-PL" sz="1800" dirty="0">
                <a:solidFill>
                  <a:srgbClr val="333333"/>
                </a:solidFill>
                <a:effectLst/>
                <a:latin typeface="Calibri" panose="020F0502020204030204" pitchFamily="34" charset="0"/>
                <a:ea typeface="Times New Roman" panose="02020603050405020304" pitchFamily="18" charset="0"/>
              </a:rPr>
              <a:t>ń</a:t>
            </a:r>
            <a:r>
              <a:rPr lang="pl-PL" sz="1800" dirty="0">
                <a:solidFill>
                  <a:srgbClr val="333333"/>
                </a:solidFill>
                <a:effectLst/>
                <a:latin typeface="Abadi" panose="020B0604020104020204" pitchFamily="34" charset="0"/>
                <a:ea typeface="Times New Roman" panose="02020603050405020304" pitchFamily="18" charset="0"/>
                <a:cs typeface="Arial" panose="020B0604020202020204" pitchFamily="34" charset="0"/>
              </a:rPr>
              <a:t> trudno</a:t>
            </a:r>
            <a:r>
              <a:rPr lang="pl-PL" sz="1800" dirty="0">
                <a:solidFill>
                  <a:srgbClr val="333333"/>
                </a:solidFill>
                <a:effectLst/>
                <a:latin typeface="Calibri" panose="020F0502020204030204" pitchFamily="34" charset="0"/>
                <a:ea typeface="Times New Roman" panose="02020603050405020304" pitchFamily="18" charset="0"/>
              </a:rPr>
              <a:t>ś</a:t>
            </a:r>
            <a:r>
              <a:rPr lang="pl-PL" sz="1800" dirty="0">
                <a:solidFill>
                  <a:srgbClr val="333333"/>
                </a:solidFill>
                <a:effectLst/>
                <a:latin typeface="Abadi" panose="020B0604020104020204" pitchFamily="34" charset="0"/>
                <a:ea typeface="Times New Roman" panose="02020603050405020304" pitchFamily="18" charset="0"/>
                <a:cs typeface="Arial" panose="020B0604020202020204" pitchFamily="34" charset="0"/>
              </a:rPr>
              <a:t>ci </a:t>
            </a:r>
            <a:r>
              <a:rPr lang="pl-PL" sz="1800" dirty="0" err="1">
                <a:solidFill>
                  <a:srgbClr val="333333"/>
                </a:solidFill>
                <a:effectLst/>
                <a:latin typeface="Abadi" panose="020B0604020104020204" pitchFamily="34" charset="0"/>
                <a:ea typeface="Times New Roman" panose="02020603050405020304" pitchFamily="18" charset="0"/>
                <a:cs typeface="Arial" panose="020B0604020202020204" pitchFamily="34" charset="0"/>
              </a:rPr>
              <a:t>abaw</a:t>
            </a:r>
            <a:r>
              <a:rPr lang="pl-PL" sz="1800" dirty="0">
                <a:solidFill>
                  <a:srgbClr val="333333"/>
                </a:solidFill>
                <a:effectLst/>
                <a:latin typeface="Abadi" panose="020B0604020104020204" pitchFamily="34" charset="0"/>
                <a:ea typeface="Times New Roman" panose="02020603050405020304" pitchFamily="18" charset="0"/>
                <a:cs typeface="Arial" panose="020B0604020202020204" pitchFamily="34" charset="0"/>
              </a:rPr>
              <a:t> dopasowany jest do wieku dzieci, nie powoduje nudy ani zm</a:t>
            </a:r>
            <a:r>
              <a:rPr lang="pl-PL" sz="1800" dirty="0">
                <a:solidFill>
                  <a:srgbClr val="333333"/>
                </a:solidFill>
                <a:effectLst/>
                <a:latin typeface="Calibri" panose="020F0502020204030204" pitchFamily="34" charset="0"/>
                <a:ea typeface="Times New Roman" panose="02020603050405020304" pitchFamily="18" charset="0"/>
              </a:rPr>
              <a:t>ę</a:t>
            </a:r>
            <a:r>
              <a:rPr lang="pl-PL" sz="1800" dirty="0">
                <a:solidFill>
                  <a:srgbClr val="333333"/>
                </a:solidFill>
                <a:effectLst/>
                <a:latin typeface="Abadi" panose="020B0604020104020204" pitchFamily="34" charset="0"/>
                <a:ea typeface="Times New Roman" panose="02020603050405020304" pitchFamily="18" charset="0"/>
                <a:cs typeface="Arial" panose="020B0604020202020204" pitchFamily="34" charset="0"/>
              </a:rPr>
              <a:t>czenia zbyt trudnym zadaniem;</a:t>
            </a:r>
            <a:endParaRPr lang="pl-PL"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pl-PL" sz="1800" u="sng" dirty="0">
                <a:solidFill>
                  <a:srgbClr val="1E1109"/>
                </a:solidFill>
                <a:effectLst/>
                <a:latin typeface="Abadi" panose="020B0604020104020204" pitchFamily="34" charset="0"/>
                <a:ea typeface="Times New Roman" panose="02020603050405020304" pitchFamily="18" charset="0"/>
                <a:cs typeface="Arial" panose="020B0604020202020204" pitchFamily="34" charset="0"/>
                <a:hlinkClick r:id="rId7"/>
              </a:rPr>
              <a:t>www.pisupisu.pl</a:t>
            </a:r>
            <a:r>
              <a:rPr lang="pl-PL" sz="1800" dirty="0">
                <a:solidFill>
                  <a:srgbClr val="333333"/>
                </a:solidFill>
                <a:effectLst/>
                <a:latin typeface="Abadi" panose="020B0604020104020204" pitchFamily="34" charset="0"/>
                <a:ea typeface="Times New Roman" panose="02020603050405020304" pitchFamily="18" charset="0"/>
                <a:cs typeface="Arial" panose="020B0604020202020204" pitchFamily="34" charset="0"/>
              </a:rPr>
              <a:t>- zestaw gier edukacyjnych wprowadzaj</a:t>
            </a:r>
            <a:r>
              <a:rPr lang="pl-PL" sz="1800" dirty="0">
                <a:solidFill>
                  <a:srgbClr val="333333"/>
                </a:solidFill>
                <a:effectLst/>
                <a:latin typeface="Calibri" panose="020F0502020204030204" pitchFamily="34" charset="0"/>
                <a:ea typeface="Times New Roman" panose="02020603050405020304" pitchFamily="18" charset="0"/>
              </a:rPr>
              <a:t>ą</a:t>
            </a:r>
            <a:r>
              <a:rPr lang="pl-PL" sz="1800" dirty="0">
                <a:solidFill>
                  <a:srgbClr val="333333"/>
                </a:solidFill>
                <a:effectLst/>
                <a:latin typeface="Abadi" panose="020B0604020104020204" pitchFamily="34" charset="0"/>
                <a:ea typeface="Times New Roman" panose="02020603050405020304" pitchFamily="18" charset="0"/>
                <a:cs typeface="Arial" panose="020B0604020202020204" pitchFamily="34" charset="0"/>
              </a:rPr>
              <a:t>cych do nauki pisania, pisania na klawiaturze oraz czytania dla najm</a:t>
            </a:r>
            <a:r>
              <a:rPr lang="pl-PL" sz="1800" dirty="0">
                <a:solidFill>
                  <a:srgbClr val="333333"/>
                </a:solidFill>
                <a:effectLst/>
                <a:latin typeface="Calibri" panose="020F0502020204030204" pitchFamily="34" charset="0"/>
                <a:ea typeface="Times New Roman" panose="02020603050405020304" pitchFamily="18" charset="0"/>
              </a:rPr>
              <a:t>ł</a:t>
            </a:r>
            <a:r>
              <a:rPr lang="pl-PL" sz="1800" dirty="0">
                <a:solidFill>
                  <a:srgbClr val="333333"/>
                </a:solidFill>
                <a:effectLst/>
                <a:latin typeface="Abadi" panose="020B0604020104020204" pitchFamily="34" charset="0"/>
                <a:ea typeface="Times New Roman" panose="02020603050405020304" pitchFamily="18" charset="0"/>
                <a:cs typeface="Arial" panose="020B0604020202020204" pitchFamily="34" charset="0"/>
              </a:rPr>
              <a:t>odszych oraz ortografii dla starszych;</a:t>
            </a:r>
            <a:endParaRPr lang="pl-PL"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pl-PL" sz="1800" u="sng" dirty="0">
                <a:solidFill>
                  <a:srgbClr val="1E1109"/>
                </a:solidFill>
                <a:effectLst/>
                <a:latin typeface="Abadi" panose="020B0604020104020204" pitchFamily="34" charset="0"/>
                <a:ea typeface="Times New Roman" panose="02020603050405020304" pitchFamily="18" charset="0"/>
                <a:cs typeface="Arial" panose="020B0604020202020204" pitchFamily="34" charset="0"/>
                <a:hlinkClick r:id="rId8"/>
              </a:rPr>
              <a:t>https://studio.code.org/courses</a:t>
            </a:r>
            <a:r>
              <a:rPr lang="pl-PL" sz="1800" dirty="0">
                <a:solidFill>
                  <a:srgbClr val="333333"/>
                </a:solidFill>
                <a:effectLst/>
                <a:latin typeface="Abadi" panose="020B0604020104020204" pitchFamily="34" charset="0"/>
                <a:ea typeface="Times New Roman" panose="02020603050405020304" pitchFamily="18" charset="0"/>
                <a:cs typeface="Arial" panose="020B0604020202020204" pitchFamily="34" charset="0"/>
              </a:rPr>
              <a:t> – bezp</a:t>
            </a:r>
            <a:r>
              <a:rPr lang="pl-PL" sz="1800" dirty="0">
                <a:solidFill>
                  <a:srgbClr val="333333"/>
                </a:solidFill>
                <a:effectLst/>
                <a:latin typeface="Calibri" panose="020F0502020204030204" pitchFamily="34" charset="0"/>
                <a:ea typeface="Times New Roman" panose="02020603050405020304" pitchFamily="18" charset="0"/>
              </a:rPr>
              <a:t>ł</a:t>
            </a:r>
            <a:r>
              <a:rPr lang="pl-PL" sz="1800" dirty="0">
                <a:solidFill>
                  <a:srgbClr val="333333"/>
                </a:solidFill>
                <a:effectLst/>
                <a:latin typeface="Abadi" panose="020B0604020104020204" pitchFamily="34" charset="0"/>
                <a:ea typeface="Times New Roman" panose="02020603050405020304" pitchFamily="18" charset="0"/>
                <a:cs typeface="Arial" panose="020B0604020202020204" pitchFamily="34" charset="0"/>
              </a:rPr>
              <a:t>atne kursy kodowania dla wszystkich grup wiekowych.</a:t>
            </a:r>
            <a:br>
              <a:rPr lang="pl-PL" sz="1800" dirty="0">
                <a:solidFill>
                  <a:srgbClr val="333333"/>
                </a:solidFill>
                <a:effectLst/>
                <a:latin typeface="Abadi" panose="020B0604020104020204" pitchFamily="34" charset="0"/>
                <a:ea typeface="Times New Roman" panose="02020603050405020304" pitchFamily="18" charset="0"/>
              </a:rPr>
            </a:br>
            <a:br>
              <a:rPr lang="pl-PL" sz="1800" u="sng" dirty="0">
                <a:solidFill>
                  <a:srgbClr val="0000FF"/>
                </a:solidFill>
                <a:effectLst/>
                <a:latin typeface="Abadi" panose="020B0604020104020204" pitchFamily="34" charset="0"/>
                <a:ea typeface="Times New Roman" panose="02020603050405020304" pitchFamily="18" charset="0"/>
              </a:rPr>
            </a:br>
            <a:r>
              <a:rPr lang="pl-PL" sz="1800" u="none" strike="noStrike" dirty="0">
                <a:solidFill>
                  <a:srgbClr val="E91E63"/>
                </a:solidFill>
                <a:effectLst/>
                <a:latin typeface="Abadi" panose="020B0604020104020204" pitchFamily="34" charset="0"/>
                <a:ea typeface="Times New Roman" panose="02020603050405020304" pitchFamily="18" charset="0"/>
                <a:hlinkClick r:id="rId9"/>
              </a:rPr>
              <a:t>https://www.miniminiplus.pl</a:t>
            </a:r>
            <a:endParaRPr lang="pl-PL"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pl-PL" sz="1800" u="sng" dirty="0">
                <a:solidFill>
                  <a:srgbClr val="000000"/>
                </a:solidFill>
                <a:effectLst/>
                <a:latin typeface="Abadi" panose="020B0604020104020204" pitchFamily="34" charset="0"/>
                <a:ea typeface="Times New Roman" panose="02020603050405020304" pitchFamily="18" charset="0"/>
                <a:hlinkClick r:id="rId10"/>
              </a:rPr>
              <a:t>http://www.dzieckowsieci.pl</a:t>
            </a:r>
            <a:r>
              <a:rPr lang="pl-PL" sz="1800" u="sng" dirty="0">
                <a:solidFill>
                  <a:srgbClr val="0000FF"/>
                </a:solidFill>
                <a:effectLst/>
                <a:latin typeface="Abadi" panose="020B0604020104020204" pitchFamily="34" charset="0"/>
                <a:ea typeface="Times New Roman" panose="02020603050405020304" pitchFamily="18" charset="0"/>
              </a:rPr>
              <a:t> </a:t>
            </a:r>
            <a:endParaRPr lang="pl-PL" sz="1800" dirty="0">
              <a:effectLst/>
              <a:latin typeface="Times New Roman" panose="02020603050405020304" pitchFamily="18" charset="0"/>
              <a:ea typeface="Times New Roman" panose="02020603050405020304" pitchFamily="18" charset="0"/>
            </a:endParaRPr>
          </a:p>
          <a:p>
            <a:pPr>
              <a:lnSpc>
                <a:spcPct val="107000"/>
              </a:lnSpc>
              <a:spcAft>
                <a:spcPts val="800"/>
              </a:spcAft>
            </a:pPr>
            <a:r>
              <a:rPr lang="pl-PL" sz="1800" dirty="0">
                <a:effectLst/>
                <a:latin typeface="Abadi" panose="020B0604020104020204" pitchFamily="34" charset="0"/>
                <a:ea typeface="Calibri" panose="020F0502020204030204" pitchFamily="34" charset="0"/>
                <a:cs typeface="Times New Roman" panose="02020603050405020304" pitchFamily="18" charset="0"/>
              </a:rPr>
              <a:t>  </a:t>
            </a:r>
            <a:r>
              <a:rPr lang="pl-PL" sz="1800" u="sng" dirty="0">
                <a:solidFill>
                  <a:srgbClr val="0000FF"/>
                </a:solidFill>
                <a:effectLst/>
                <a:latin typeface="Abadi" panose="020B0604020104020204" pitchFamily="34" charset="0"/>
                <a:ea typeface="Calibri" panose="020F0502020204030204" pitchFamily="34" charset="0"/>
                <a:cs typeface="Times New Roman" panose="02020603050405020304" pitchFamily="18" charset="0"/>
                <a:hlinkClick r:id="rId11"/>
              </a:rPr>
              <a:t>www.pierwszekroki.pl</a:t>
            </a:r>
            <a:r>
              <a:rPr lang="pl-PL" sz="1800" u="sng" dirty="0">
                <a:solidFill>
                  <a:srgbClr val="0000FF"/>
                </a:solidFill>
                <a:effectLst/>
                <a:latin typeface="Abadi" panose="020B0604020104020204" pitchFamily="34" charset="0"/>
                <a:ea typeface="Calibri" panose="020F0502020204030204" pitchFamily="34" charset="0"/>
                <a:cs typeface="Times New Roman" panose="02020603050405020304" pitchFamily="18"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l-PL" dirty="0"/>
          </a:p>
        </p:txBody>
      </p:sp>
      <p:sp>
        <p:nvSpPr>
          <p:cNvPr id="12" name="Rectangle 11">
            <a:extLst>
              <a:ext uri="{FF2B5EF4-FFF2-40B4-BE49-F238E27FC236}">
                <a16:creationId xmlns:a16="http://schemas.microsoft.com/office/drawing/2014/main" id="{39B0DFB7-1638-4F5E-AB22-F955AEE9ED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15353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F1DBDD-C133-4FE2-B5E7-60B15C6654F8}"/>
              </a:ext>
            </a:extLst>
          </p:cNvPr>
          <p:cNvSpPr>
            <a:spLocks noGrp="1"/>
          </p:cNvSpPr>
          <p:nvPr>
            <p:ph type="title"/>
          </p:nvPr>
        </p:nvSpPr>
        <p:spPr/>
        <p:txBody>
          <a:bodyPr/>
          <a:lstStyle/>
          <a:p>
            <a:r>
              <a:rPr lang="pl-PL" dirty="0"/>
              <a:t>Statystyka </a:t>
            </a:r>
          </a:p>
        </p:txBody>
      </p:sp>
      <p:sp>
        <p:nvSpPr>
          <p:cNvPr id="3" name="Symbol zastępczy zawartości 2">
            <a:extLst>
              <a:ext uri="{FF2B5EF4-FFF2-40B4-BE49-F238E27FC236}">
                <a16:creationId xmlns:a16="http://schemas.microsoft.com/office/drawing/2014/main" id="{398FD45E-4928-48E3-9DD3-785E29629E15}"/>
              </a:ext>
            </a:extLst>
          </p:cNvPr>
          <p:cNvSpPr>
            <a:spLocks noGrp="1"/>
          </p:cNvSpPr>
          <p:nvPr>
            <p:ph idx="1"/>
          </p:nvPr>
        </p:nvSpPr>
        <p:spPr>
          <a:xfrm>
            <a:off x="1251678" y="1439186"/>
            <a:ext cx="10178322" cy="5255811"/>
          </a:xfrm>
        </p:spPr>
        <p:txBody>
          <a:bodyPr/>
          <a:lstStyle/>
          <a:p>
            <a:r>
              <a:rPr lang="pl-PL" dirty="0"/>
              <a:t>54% dzieci w Polsce, do 6 roku życia korzysta z urządzeń elektronicznych samodzielnie (grupa 3-4 latków- 60 %; grupa 5-6 latków- 75%)</a:t>
            </a:r>
          </a:p>
          <a:p>
            <a:r>
              <a:rPr lang="pl-PL" dirty="0"/>
              <a:t>Wiek inicjacji: nieco ponad 2 lata </a:t>
            </a:r>
          </a:p>
          <a:p>
            <a:r>
              <a:rPr lang="pl-PL" dirty="0"/>
              <a:t>Średni czas używania: 1:15 (3 latki- 1:03, 4- latki- 1:10, 5- latki 1:16, 6 latki 1:30)</a:t>
            </a:r>
          </a:p>
          <a:p>
            <a:r>
              <a:rPr lang="pl-PL" dirty="0"/>
              <a:t>W weekendy, dni świąteczne i „chorobowe” ten czas się wydłuża</a:t>
            </a:r>
          </a:p>
          <a:p>
            <a:r>
              <a:rPr lang="pl-PL" dirty="0"/>
              <a:t>W statystykach nie był brany pod uwagę czas spędzony „na cwaniaka” </a:t>
            </a:r>
          </a:p>
          <a:p>
            <a:r>
              <a:rPr lang="pl-PL" dirty="0"/>
              <a:t>75% dzieci korzysta z urządzeń, które mają dostęp do </a:t>
            </a:r>
            <a:r>
              <a:rPr lang="pl-PL" dirty="0" err="1"/>
              <a:t>internetu</a:t>
            </a:r>
            <a:r>
              <a:rPr lang="pl-PL" dirty="0"/>
              <a:t> (i tutaj trzeba zwrócić uwagę na ich i nasze bezpieczeństwo- przypadkowe zakupy, treści reklam, treści pornograficzna, zawierające wulgaryzmy, agresję)- stąd zachęta do instalowania dobrych programów kontrolujących treści.</a:t>
            </a:r>
          </a:p>
          <a:p>
            <a:r>
              <a:rPr lang="pl-PL" dirty="0"/>
              <a:t>80% dzieci korzysta z nowych technologii samotnie (1 na 4 często lun bardzo często) (3-latki 74%, 4-latki 83%, 5-latki 89%, 6-latki 91%)- czyli uczą się korzystania samodzielnie i najczęściej nie konsultują z dorosłymi tego co zobaczyły, czego nie zrozumiały, co wzbudziło ich niepokój</a:t>
            </a:r>
          </a:p>
          <a:p>
            <a:endParaRPr lang="pl-PL" dirty="0"/>
          </a:p>
          <a:p>
            <a:endParaRPr lang="pl-PL" dirty="0"/>
          </a:p>
        </p:txBody>
      </p:sp>
    </p:spTree>
    <p:extLst>
      <p:ext uri="{BB962C8B-B14F-4D97-AF65-F5344CB8AC3E}">
        <p14:creationId xmlns:p14="http://schemas.microsoft.com/office/powerpoint/2010/main" val="4248817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F1DBDD-C133-4FE2-B5E7-60B15C6654F8}"/>
              </a:ext>
            </a:extLst>
          </p:cNvPr>
          <p:cNvSpPr>
            <a:spLocks noGrp="1"/>
          </p:cNvSpPr>
          <p:nvPr>
            <p:ph type="title"/>
          </p:nvPr>
        </p:nvSpPr>
        <p:spPr/>
        <p:txBody>
          <a:bodyPr/>
          <a:lstStyle/>
          <a:p>
            <a:r>
              <a:rPr lang="pl-PL" dirty="0"/>
              <a:t>Statystyka </a:t>
            </a:r>
          </a:p>
        </p:txBody>
      </p:sp>
      <p:sp>
        <p:nvSpPr>
          <p:cNvPr id="3" name="Symbol zastępczy zawartości 2">
            <a:extLst>
              <a:ext uri="{FF2B5EF4-FFF2-40B4-BE49-F238E27FC236}">
                <a16:creationId xmlns:a16="http://schemas.microsoft.com/office/drawing/2014/main" id="{398FD45E-4928-48E3-9DD3-785E29629E15}"/>
              </a:ext>
            </a:extLst>
          </p:cNvPr>
          <p:cNvSpPr>
            <a:spLocks noGrp="1"/>
          </p:cNvSpPr>
          <p:nvPr>
            <p:ph idx="1"/>
          </p:nvPr>
        </p:nvSpPr>
        <p:spPr>
          <a:xfrm>
            <a:off x="1251678" y="1439186"/>
            <a:ext cx="10178322" cy="5255811"/>
          </a:xfrm>
        </p:spPr>
        <p:txBody>
          <a:bodyPr/>
          <a:lstStyle/>
          <a:p>
            <a:r>
              <a:rPr lang="pl-PL" dirty="0"/>
              <a:t>Kiedy pozwalamy dzieciom korzystać z urządzeń samodzielnie? </a:t>
            </a:r>
          </a:p>
          <a:p>
            <a:r>
              <a:rPr lang="pl-PL" dirty="0"/>
              <a:t>Kiedy mamy coś do zrobienia w domu</a:t>
            </a:r>
          </a:p>
          <a:p>
            <a:r>
              <a:rPr lang="pl-PL" dirty="0"/>
              <a:t>Kiedy chcemy odpocząć </a:t>
            </a:r>
          </a:p>
          <a:p>
            <a:r>
              <a:rPr lang="pl-PL" dirty="0"/>
              <a:t>Kiedy dziecko się nudzi!!!!</a:t>
            </a:r>
          </a:p>
          <a:p>
            <a:r>
              <a:rPr lang="pl-PL" dirty="0"/>
              <a:t>Kiedy dziecko marudzi !!!!</a:t>
            </a:r>
          </a:p>
          <a:p>
            <a:r>
              <a:rPr lang="pl-PL" dirty="0"/>
              <a:t>Kiedy wspólnie spędzamy z dziećmi czas- niechętnie się do tego przyznajemy, bo oceniamy siebie krytycznie (nie miałam innego pomysłu) a okazuje się, że to w zasadzie najlepszy sposób na wprowadzenie dziecka w świat technologii- tłumaczenie mu, wspólne przeżywanie, czytanie rozwiązywanie zagadek</a:t>
            </a:r>
          </a:p>
          <a:p>
            <a:endParaRPr lang="pl-PL" dirty="0"/>
          </a:p>
        </p:txBody>
      </p:sp>
    </p:spTree>
    <p:extLst>
      <p:ext uri="{BB962C8B-B14F-4D97-AF65-F5344CB8AC3E}">
        <p14:creationId xmlns:p14="http://schemas.microsoft.com/office/powerpoint/2010/main" val="3463403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8F421E-C415-4CE2-A1C1-DAA848EDB1D6}"/>
              </a:ext>
            </a:extLst>
          </p:cNvPr>
          <p:cNvSpPr>
            <a:spLocks noGrp="1"/>
          </p:cNvSpPr>
          <p:nvPr>
            <p:ph type="ctrTitle"/>
          </p:nvPr>
        </p:nvSpPr>
        <p:spPr>
          <a:xfrm>
            <a:off x="159026" y="3176833"/>
            <a:ext cx="11534815" cy="2581538"/>
          </a:xfrm>
        </p:spPr>
        <p:txBody>
          <a:bodyPr>
            <a:normAutofit/>
          </a:bodyPr>
          <a:lstStyle/>
          <a:p>
            <a:r>
              <a:rPr lang="pl-PL" sz="8800" dirty="0"/>
              <a:t> Rekomendacje</a:t>
            </a:r>
          </a:p>
        </p:txBody>
      </p:sp>
      <p:sp>
        <p:nvSpPr>
          <p:cNvPr id="3" name="Podtytuł 2">
            <a:extLst>
              <a:ext uri="{FF2B5EF4-FFF2-40B4-BE49-F238E27FC236}">
                <a16:creationId xmlns:a16="http://schemas.microsoft.com/office/drawing/2014/main" id="{CA8D5C8C-5BF0-4438-9D79-4EA95F491EE3}"/>
              </a:ext>
            </a:extLst>
          </p:cNvPr>
          <p:cNvSpPr>
            <a:spLocks noGrp="1"/>
          </p:cNvSpPr>
          <p:nvPr>
            <p:ph type="subTitle" idx="1"/>
          </p:nvPr>
        </p:nvSpPr>
        <p:spPr>
          <a:xfrm>
            <a:off x="2511945" y="5830278"/>
            <a:ext cx="8045373" cy="656492"/>
          </a:xfrm>
        </p:spPr>
        <p:txBody>
          <a:bodyPr>
            <a:normAutofit/>
          </a:bodyPr>
          <a:lstStyle/>
          <a:p>
            <a:pPr>
              <a:lnSpc>
                <a:spcPct val="90000"/>
              </a:lnSpc>
            </a:pPr>
            <a:endParaRPr lang="pl-PL" dirty="0">
              <a:solidFill>
                <a:schemeClr val="bg2"/>
              </a:solidFill>
            </a:endParaRPr>
          </a:p>
        </p:txBody>
      </p:sp>
    </p:spTree>
    <p:extLst>
      <p:ext uri="{BB962C8B-B14F-4D97-AF65-F5344CB8AC3E}">
        <p14:creationId xmlns:p14="http://schemas.microsoft.com/office/powerpoint/2010/main" val="2284888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F1DBDD-C133-4FE2-B5E7-60B15C6654F8}"/>
              </a:ext>
            </a:extLst>
          </p:cNvPr>
          <p:cNvSpPr>
            <a:spLocks noGrp="1"/>
          </p:cNvSpPr>
          <p:nvPr>
            <p:ph type="title"/>
          </p:nvPr>
        </p:nvSpPr>
        <p:spPr/>
        <p:txBody>
          <a:bodyPr/>
          <a:lstStyle/>
          <a:p>
            <a:r>
              <a:rPr lang="pl-PL" dirty="0"/>
              <a:t>Rekomendacje- amerykańskie towarzystwo pediatryczne </a:t>
            </a:r>
          </a:p>
        </p:txBody>
      </p:sp>
      <p:sp>
        <p:nvSpPr>
          <p:cNvPr id="3" name="Symbol zastępczy zawartości 2">
            <a:extLst>
              <a:ext uri="{FF2B5EF4-FFF2-40B4-BE49-F238E27FC236}">
                <a16:creationId xmlns:a16="http://schemas.microsoft.com/office/drawing/2014/main" id="{398FD45E-4928-48E3-9DD3-785E29629E15}"/>
              </a:ext>
            </a:extLst>
          </p:cNvPr>
          <p:cNvSpPr>
            <a:spLocks noGrp="1"/>
          </p:cNvSpPr>
          <p:nvPr>
            <p:ph idx="1"/>
          </p:nvPr>
        </p:nvSpPr>
        <p:spPr>
          <a:xfrm>
            <a:off x="1251678" y="2107096"/>
            <a:ext cx="10178322" cy="4587901"/>
          </a:xfrm>
        </p:spPr>
        <p:txBody>
          <a:bodyPr/>
          <a:lstStyle/>
          <a:p>
            <a:r>
              <a:rPr lang="pl-PL" dirty="0"/>
              <a:t>0-2 nie używamy (jak najdłużej) </a:t>
            </a:r>
          </a:p>
          <a:p>
            <a:r>
              <a:rPr lang="pl-PL" dirty="0"/>
              <a:t>0-6 zawsze razem </a:t>
            </a:r>
          </a:p>
          <a:p>
            <a:r>
              <a:rPr lang="pl-PL" dirty="0"/>
              <a:t>Tylko sprawdzone treści (z ograniczeniem dostępu do treści on-line) </a:t>
            </a:r>
          </a:p>
          <a:p>
            <a:r>
              <a:rPr lang="pl-PL" dirty="0"/>
              <a:t>Nie jako nagrodę/ uspokojenie</a:t>
            </a:r>
          </a:p>
          <a:p>
            <a:r>
              <a:rPr lang="pl-PL" dirty="0"/>
              <a:t>Nie przed snem/ podczas jedzenia </a:t>
            </a:r>
          </a:p>
        </p:txBody>
      </p:sp>
    </p:spTree>
    <p:extLst>
      <p:ext uri="{BB962C8B-B14F-4D97-AF65-F5344CB8AC3E}">
        <p14:creationId xmlns:p14="http://schemas.microsoft.com/office/powerpoint/2010/main" val="3801417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E7E0EC-CD50-4E2A-B4BA-DB7A45E0BBDD}"/>
              </a:ext>
            </a:extLst>
          </p:cNvPr>
          <p:cNvSpPr>
            <a:spLocks noGrp="1"/>
          </p:cNvSpPr>
          <p:nvPr>
            <p:ph type="title"/>
          </p:nvPr>
        </p:nvSpPr>
        <p:spPr/>
        <p:txBody>
          <a:bodyPr/>
          <a:lstStyle/>
          <a:p>
            <a:r>
              <a:rPr lang="pl-PL" dirty="0"/>
              <a:t>Zagrożenia  </a:t>
            </a:r>
          </a:p>
        </p:txBody>
      </p:sp>
      <p:sp>
        <p:nvSpPr>
          <p:cNvPr id="3" name="Symbol zastępczy tekstu 2">
            <a:extLst>
              <a:ext uri="{FF2B5EF4-FFF2-40B4-BE49-F238E27FC236}">
                <a16:creationId xmlns:a16="http://schemas.microsoft.com/office/drawing/2014/main" id="{AC1C67FA-FA0E-4FAE-9B55-C98C012C3A1C}"/>
              </a:ext>
            </a:extLst>
          </p:cNvPr>
          <p:cNvSpPr>
            <a:spLocks noGrp="1"/>
          </p:cNvSpPr>
          <p:nvPr>
            <p:ph type="body" idx="1"/>
          </p:nvPr>
        </p:nvSpPr>
        <p:spPr/>
        <p:txBody>
          <a:bodyPr>
            <a:normAutofit/>
          </a:bodyPr>
          <a:lstStyle/>
          <a:p>
            <a:r>
              <a:rPr lang="pl-PL" dirty="0"/>
              <a:t>Co może pójść nie tak w trakcie korzystania z urządzeń?  </a:t>
            </a:r>
          </a:p>
        </p:txBody>
      </p:sp>
    </p:spTree>
    <p:extLst>
      <p:ext uri="{BB962C8B-B14F-4D97-AF65-F5344CB8AC3E}">
        <p14:creationId xmlns:p14="http://schemas.microsoft.com/office/powerpoint/2010/main" val="2873679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6F0F283-C8B6-4598-89C9-C404C98A57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473B0C0-761B-443F-97A0-9D6E01FBB7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2"/>
            <a:ext cx="6300250"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2" name="Tytuł 1">
            <a:extLst>
              <a:ext uri="{FF2B5EF4-FFF2-40B4-BE49-F238E27FC236}">
                <a16:creationId xmlns:a16="http://schemas.microsoft.com/office/drawing/2014/main" id="{5BB96948-0C20-4059-A628-5D83B5D72B71}"/>
              </a:ext>
            </a:extLst>
          </p:cNvPr>
          <p:cNvSpPr>
            <a:spLocks noGrp="1"/>
          </p:cNvSpPr>
          <p:nvPr>
            <p:ph type="title"/>
          </p:nvPr>
        </p:nvSpPr>
        <p:spPr>
          <a:xfrm>
            <a:off x="931933" y="1162940"/>
            <a:ext cx="4515598" cy="4532120"/>
          </a:xfrm>
        </p:spPr>
        <p:txBody>
          <a:bodyPr anchor="ctr">
            <a:normAutofit/>
          </a:bodyPr>
          <a:lstStyle/>
          <a:p>
            <a:r>
              <a:rPr lang="pl-PL" sz="4400" dirty="0">
                <a:solidFill>
                  <a:srgbClr val="2A1A00"/>
                </a:solidFill>
              </a:rPr>
              <a:t>Negatywny wpływ nowych technologii na rozwój dziecka  </a:t>
            </a:r>
          </a:p>
        </p:txBody>
      </p:sp>
      <p:sp>
        <p:nvSpPr>
          <p:cNvPr id="12" name="Rectangle 11">
            <a:extLst>
              <a:ext uri="{FF2B5EF4-FFF2-40B4-BE49-F238E27FC236}">
                <a16:creationId xmlns:a16="http://schemas.microsoft.com/office/drawing/2014/main" id="{E3B475C6-1445-41C7-9360-49FD7C1C1E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ymbol zastępczy zawartości 2">
            <a:extLst>
              <a:ext uri="{FF2B5EF4-FFF2-40B4-BE49-F238E27FC236}">
                <a16:creationId xmlns:a16="http://schemas.microsoft.com/office/drawing/2014/main" id="{70A58AAB-CB01-451D-88F9-5D3F231A98D4}"/>
              </a:ext>
            </a:extLst>
          </p:cNvPr>
          <p:cNvSpPr>
            <a:spLocks noGrp="1"/>
          </p:cNvSpPr>
          <p:nvPr>
            <p:ph idx="1"/>
          </p:nvPr>
        </p:nvSpPr>
        <p:spPr>
          <a:xfrm>
            <a:off x="6749271" y="1128451"/>
            <a:ext cx="4680729" cy="4566609"/>
          </a:xfrm>
        </p:spPr>
        <p:txBody>
          <a:bodyPr anchor="ctr">
            <a:normAutofit/>
          </a:bodyPr>
          <a:lstStyle/>
          <a:p>
            <a:pPr marL="0" indent="0">
              <a:buNone/>
            </a:pPr>
            <a:r>
              <a:rPr lang="pl-PL" sz="1600" b="0" i="0" dirty="0">
                <a:solidFill>
                  <a:srgbClr val="495765"/>
                </a:solidFill>
                <a:effectLst/>
                <a:latin typeface="Times New Roman" panose="02020603050405020304" pitchFamily="18" charset="0"/>
              </a:rPr>
              <a:t>Układ nerwowy dziecka jest bardzo delikatną strukturą. Fale emitowane przez urządzenia mają na niego ogromny wpływ, zaburzając jego prawidłowe działanie. Badania wykazują, że podwyższona aktywność mózgu dziecka utrzymuje się nawet do 1,5 godziny po tym, jak maluch odejdzie od ekranu. Idąc tym tropem, oglądanie bajek czy korzystanie z telefonu bezpośrednio przed snem może powodować trudności z zasypianiem, a wypoczynek będzie miał zdecydowanie niższą jakość. Konsekwencji zbyt długiego spędzania czasu przed ekranem może być wiele. W śród nich wyróżniamy nieprawidłowości w obszarze poznawczym, społecznym, emocjonalnym oraz fizycznym.</a:t>
            </a:r>
            <a:endParaRPr lang="pl-PL" sz="1900" dirty="0"/>
          </a:p>
        </p:txBody>
      </p:sp>
    </p:spTree>
    <p:extLst>
      <p:ext uri="{BB962C8B-B14F-4D97-AF65-F5344CB8AC3E}">
        <p14:creationId xmlns:p14="http://schemas.microsoft.com/office/powerpoint/2010/main" val="1238113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B96948-0C20-4059-A628-5D83B5D72B71}"/>
              </a:ext>
            </a:extLst>
          </p:cNvPr>
          <p:cNvSpPr>
            <a:spLocks noGrp="1"/>
          </p:cNvSpPr>
          <p:nvPr>
            <p:ph type="title"/>
          </p:nvPr>
        </p:nvSpPr>
        <p:spPr>
          <a:xfrm>
            <a:off x="931933" y="1162940"/>
            <a:ext cx="4515598" cy="4532120"/>
          </a:xfrm>
        </p:spPr>
        <p:txBody>
          <a:bodyPr anchor="ctr">
            <a:normAutofit/>
          </a:bodyPr>
          <a:lstStyle/>
          <a:p>
            <a:r>
              <a:rPr lang="pl-PL" sz="4400" dirty="0">
                <a:solidFill>
                  <a:srgbClr val="2A1A00"/>
                </a:solidFill>
              </a:rPr>
              <a:t>Negatywny wpływ nowych technologii na rozwój dziecka: sfera poznawcza  </a:t>
            </a:r>
          </a:p>
        </p:txBody>
      </p:sp>
      <p:sp>
        <p:nvSpPr>
          <p:cNvPr id="3" name="Symbol zastępczy zawartości 2">
            <a:extLst>
              <a:ext uri="{FF2B5EF4-FFF2-40B4-BE49-F238E27FC236}">
                <a16:creationId xmlns:a16="http://schemas.microsoft.com/office/drawing/2014/main" id="{70A58AAB-CB01-451D-88F9-5D3F231A98D4}"/>
              </a:ext>
            </a:extLst>
          </p:cNvPr>
          <p:cNvSpPr>
            <a:spLocks noGrp="1"/>
          </p:cNvSpPr>
          <p:nvPr>
            <p:ph idx="1"/>
          </p:nvPr>
        </p:nvSpPr>
        <p:spPr>
          <a:xfrm>
            <a:off x="6749271" y="1128451"/>
            <a:ext cx="4680729" cy="4566609"/>
          </a:xfrm>
        </p:spPr>
        <p:txBody>
          <a:bodyPr anchor="ctr">
            <a:normAutofit/>
          </a:bodyPr>
          <a:lstStyle/>
          <a:p>
            <a:pPr marL="0" indent="0">
              <a:buNone/>
            </a:pPr>
            <a:r>
              <a:rPr lang="pl-PL" sz="1600" b="0" i="0" dirty="0">
                <a:solidFill>
                  <a:srgbClr val="495765"/>
                </a:solidFill>
                <a:effectLst/>
                <a:latin typeface="Times New Roman" panose="02020603050405020304" pitchFamily="18" charset="0"/>
              </a:rPr>
              <a:t>W obszarze poznawczym widoczne może być opóźnienie rozwoju mowy, trudności z formułowaniem logicznych wniosków, obniżenie zdolności percepcyjnych, problemy z nauką czytania czy skrócona koncentracja uwagi lub ogólne rozproszenie.</a:t>
            </a:r>
            <a:endParaRPr lang="pl-PL" sz="1900" dirty="0"/>
          </a:p>
        </p:txBody>
      </p:sp>
    </p:spTree>
    <p:extLst>
      <p:ext uri="{BB962C8B-B14F-4D97-AF65-F5344CB8AC3E}">
        <p14:creationId xmlns:p14="http://schemas.microsoft.com/office/powerpoint/2010/main" val="3850704693"/>
      </p:ext>
    </p:extLst>
  </p:cSld>
  <p:clrMapOvr>
    <a:masterClrMapping/>
  </p:clrMapOvr>
</p:sld>
</file>

<file path=ppt/theme/theme1.xml><?xml version="1.0" encoding="utf-8"?>
<a:theme xmlns:a="http://schemas.openxmlformats.org/drawingml/2006/main" name="Znaczek">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TM10001106[[fn=Znaczek]]</Template>
  <TotalTime>773</TotalTime>
  <Words>1373</Words>
  <Application>Microsoft Office PowerPoint</Application>
  <PresentationFormat>Panoramiczny</PresentationFormat>
  <Paragraphs>76</Paragraphs>
  <Slides>22</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22</vt:i4>
      </vt:variant>
    </vt:vector>
  </HeadingPairs>
  <TitlesOfParts>
    <vt:vector size="30" baseType="lpstr">
      <vt:lpstr>Abadi</vt:lpstr>
      <vt:lpstr>Arial</vt:lpstr>
      <vt:lpstr>Calibri</vt:lpstr>
      <vt:lpstr>Gill Sans MT</vt:lpstr>
      <vt:lpstr>Impact</vt:lpstr>
      <vt:lpstr>Symbol</vt:lpstr>
      <vt:lpstr>Times New Roman</vt:lpstr>
      <vt:lpstr>Znaczek</vt:lpstr>
      <vt:lpstr>„brzdąc w sieci”</vt:lpstr>
      <vt:lpstr> statystyka</vt:lpstr>
      <vt:lpstr>Statystyka </vt:lpstr>
      <vt:lpstr>Statystyka </vt:lpstr>
      <vt:lpstr> Rekomendacje</vt:lpstr>
      <vt:lpstr>Rekomendacje- amerykańskie towarzystwo pediatryczne </vt:lpstr>
      <vt:lpstr>Zagrożenia  </vt:lpstr>
      <vt:lpstr>Negatywny wpływ nowych technologii na rozwój dziecka  </vt:lpstr>
      <vt:lpstr>Negatywny wpływ nowych technologii na rozwój dziecka: sfera poznawcza  </vt:lpstr>
      <vt:lpstr>Negatywny wpływ nowych technologii na rozwój dziecka: sfera społeczna i emocjonalna  </vt:lpstr>
      <vt:lpstr>Negatywny wpływ nowych technologii na rozwój dziecka: sfera społeczna i emocjonalna  </vt:lpstr>
      <vt:lpstr>Negatywny wpływ nowych technologii na rozwój dziecka: sfera społeczna i emocjonalna  </vt:lpstr>
      <vt:lpstr>Negatywny wpływ nowych technologii na rozwój dziecka: sfera fizyczna  </vt:lpstr>
      <vt:lpstr>Negatywny wpływ nowych technologii na rozwój dziecka: treści </vt:lpstr>
      <vt:lpstr> Rola rodzica</vt:lpstr>
      <vt:lpstr>Modelowanie i wspólna nauka  </vt:lpstr>
      <vt:lpstr> rekomendacje </vt:lpstr>
      <vt:lpstr>ustal limity i zasady </vt:lpstr>
      <vt:lpstr>Sprawdź swoje sprawdzanie </vt:lpstr>
      <vt:lpstr>Rozłącz się aby się połączyć </vt:lpstr>
      <vt:lpstr>Edukacja i rozwój </vt:lpstr>
      <vt:lpstr>Polecane strony do wspólnego bycia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Warsztaty psychologiczne</dc:title>
  <dc:creator>Magdalena Raszka</dc:creator>
  <cp:lastModifiedBy>Magdalena Raszka</cp:lastModifiedBy>
  <cp:revision>35</cp:revision>
  <dcterms:created xsi:type="dcterms:W3CDTF">2021-04-20T02:40:05Z</dcterms:created>
  <dcterms:modified xsi:type="dcterms:W3CDTF">2022-11-13T17:11:04Z</dcterms:modified>
</cp:coreProperties>
</file>